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63" r:id="rId3"/>
    <p:sldId id="264" r:id="rId4"/>
    <p:sldId id="266" r:id="rId5"/>
    <p:sldId id="267" r:id="rId6"/>
    <p:sldId id="268" r:id="rId7"/>
    <p:sldId id="269" r:id="rId8"/>
    <p:sldId id="270" r:id="rId9"/>
    <p:sldId id="341" r:id="rId10"/>
    <p:sldId id="316" r:id="rId11"/>
    <p:sldId id="296" r:id="rId12"/>
    <p:sldId id="321" r:id="rId13"/>
    <p:sldId id="280" r:id="rId14"/>
    <p:sldId id="297" r:id="rId15"/>
    <p:sldId id="304" r:id="rId16"/>
    <p:sldId id="281" r:id="rId17"/>
    <p:sldId id="333" r:id="rId18"/>
    <p:sldId id="331" r:id="rId19"/>
    <p:sldId id="315" r:id="rId20"/>
    <p:sldId id="337" r:id="rId21"/>
    <p:sldId id="338" r:id="rId22"/>
    <p:sldId id="335" r:id="rId23"/>
    <p:sldId id="290" r:id="rId24"/>
    <p:sldId id="325" r:id="rId25"/>
    <p:sldId id="342" r:id="rId26"/>
    <p:sldId id="311" r:id="rId27"/>
    <p:sldId id="313"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4539" autoAdjust="0"/>
  </p:normalViewPr>
  <p:slideViewPr>
    <p:cSldViewPr snapToGrid="0" snapToObjects="1">
      <p:cViewPr varScale="1">
        <p:scale>
          <a:sx n="92" d="100"/>
          <a:sy n="92" d="100"/>
        </p:scale>
        <p:origin x="-147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Positive</c:v>
                </c:pt>
              </c:strCache>
            </c:strRef>
          </c:tx>
          <c:invertIfNegative val="0"/>
          <c:cat>
            <c:strRef>
              <c:f>Sheet1!$A$2:$A$4</c:f>
              <c:strCache>
                <c:ptCount val="3"/>
                <c:pt idx="0">
                  <c:v>Judgment</c:v>
                </c:pt>
                <c:pt idx="1">
                  <c:v>Appreciation</c:v>
                </c:pt>
                <c:pt idx="2">
                  <c:v>Affect</c:v>
                </c:pt>
              </c:strCache>
            </c:strRef>
          </c:cat>
          <c:val>
            <c:numRef>
              <c:f>Sheet1!$B$2:$B$4</c:f>
              <c:numCache>
                <c:formatCode>General</c:formatCode>
                <c:ptCount val="3"/>
                <c:pt idx="0">
                  <c:v>1.0</c:v>
                </c:pt>
                <c:pt idx="1">
                  <c:v>1.0</c:v>
                </c:pt>
                <c:pt idx="2">
                  <c:v>2.0</c:v>
                </c:pt>
              </c:numCache>
            </c:numRef>
          </c:val>
        </c:ser>
        <c:ser>
          <c:idx val="1"/>
          <c:order val="1"/>
          <c:tx>
            <c:strRef>
              <c:f>Sheet1!$C$1</c:f>
              <c:strCache>
                <c:ptCount val="1"/>
                <c:pt idx="0">
                  <c:v>Negative</c:v>
                </c:pt>
              </c:strCache>
            </c:strRef>
          </c:tx>
          <c:invertIfNegative val="0"/>
          <c:cat>
            <c:strRef>
              <c:f>Sheet1!$A$2:$A$4</c:f>
              <c:strCache>
                <c:ptCount val="3"/>
                <c:pt idx="0">
                  <c:v>Judgment</c:v>
                </c:pt>
                <c:pt idx="1">
                  <c:v>Appreciation</c:v>
                </c:pt>
                <c:pt idx="2">
                  <c:v>Affect</c:v>
                </c:pt>
              </c:strCache>
            </c:strRef>
          </c:cat>
          <c:val>
            <c:numRef>
              <c:f>Sheet1!$C$2:$C$4</c:f>
              <c:numCache>
                <c:formatCode>General</c:formatCode>
                <c:ptCount val="3"/>
                <c:pt idx="0">
                  <c:v>1.0</c:v>
                </c:pt>
                <c:pt idx="1">
                  <c:v>0.0</c:v>
                </c:pt>
                <c:pt idx="2">
                  <c:v>0.0</c:v>
                </c:pt>
              </c:numCache>
            </c:numRef>
          </c:val>
        </c:ser>
        <c:dLbls>
          <c:showLegendKey val="0"/>
          <c:showVal val="0"/>
          <c:showCatName val="0"/>
          <c:showSerName val="0"/>
          <c:showPercent val="0"/>
          <c:showBubbleSize val="0"/>
        </c:dLbls>
        <c:gapWidth val="150"/>
        <c:axId val="2086955064"/>
        <c:axId val="2086952552"/>
      </c:barChart>
      <c:catAx>
        <c:axId val="2086955064"/>
        <c:scaling>
          <c:orientation val="minMax"/>
        </c:scaling>
        <c:delete val="0"/>
        <c:axPos val="b"/>
        <c:majorTickMark val="out"/>
        <c:minorTickMark val="none"/>
        <c:tickLblPos val="nextTo"/>
        <c:txPr>
          <a:bodyPr/>
          <a:lstStyle/>
          <a:p>
            <a:pPr>
              <a:defRPr sz="1800"/>
            </a:pPr>
            <a:endParaRPr lang="en-US"/>
          </a:p>
        </c:txPr>
        <c:crossAx val="2086952552"/>
        <c:crosses val="autoZero"/>
        <c:auto val="1"/>
        <c:lblAlgn val="ctr"/>
        <c:lblOffset val="100"/>
        <c:noMultiLvlLbl val="0"/>
      </c:catAx>
      <c:valAx>
        <c:axId val="2086952552"/>
        <c:scaling>
          <c:orientation val="minMax"/>
          <c:max val="9.0"/>
        </c:scaling>
        <c:delete val="0"/>
        <c:axPos val="l"/>
        <c:majorGridlines/>
        <c:numFmt formatCode="General" sourceLinked="1"/>
        <c:majorTickMark val="out"/>
        <c:minorTickMark val="none"/>
        <c:tickLblPos val="nextTo"/>
        <c:txPr>
          <a:bodyPr/>
          <a:lstStyle/>
          <a:p>
            <a:pPr>
              <a:defRPr sz="1800"/>
            </a:pPr>
            <a:endParaRPr lang="en-US"/>
          </a:p>
        </c:txPr>
        <c:crossAx val="208695506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Positive</c:v>
                </c:pt>
              </c:strCache>
            </c:strRef>
          </c:tx>
          <c:invertIfNegative val="0"/>
          <c:cat>
            <c:strRef>
              <c:f>Sheet1!$A$2:$A$4</c:f>
              <c:strCache>
                <c:ptCount val="3"/>
                <c:pt idx="0">
                  <c:v>Judgment</c:v>
                </c:pt>
                <c:pt idx="1">
                  <c:v>Appreciation</c:v>
                </c:pt>
                <c:pt idx="2">
                  <c:v>Affect</c:v>
                </c:pt>
              </c:strCache>
            </c:strRef>
          </c:cat>
          <c:val>
            <c:numRef>
              <c:f>Sheet1!$B$2:$B$4</c:f>
              <c:numCache>
                <c:formatCode>General</c:formatCode>
                <c:ptCount val="3"/>
                <c:pt idx="0">
                  <c:v>1.0</c:v>
                </c:pt>
                <c:pt idx="1">
                  <c:v>7.0</c:v>
                </c:pt>
                <c:pt idx="2">
                  <c:v>8.0</c:v>
                </c:pt>
              </c:numCache>
            </c:numRef>
          </c:val>
        </c:ser>
        <c:ser>
          <c:idx val="1"/>
          <c:order val="1"/>
          <c:tx>
            <c:strRef>
              <c:f>Sheet1!$C$1</c:f>
              <c:strCache>
                <c:ptCount val="1"/>
                <c:pt idx="0">
                  <c:v>Negative</c:v>
                </c:pt>
              </c:strCache>
            </c:strRef>
          </c:tx>
          <c:invertIfNegative val="0"/>
          <c:cat>
            <c:strRef>
              <c:f>Sheet1!$A$2:$A$4</c:f>
              <c:strCache>
                <c:ptCount val="3"/>
                <c:pt idx="0">
                  <c:v>Judgment</c:v>
                </c:pt>
                <c:pt idx="1">
                  <c:v>Appreciation</c:v>
                </c:pt>
                <c:pt idx="2">
                  <c:v>Affect</c:v>
                </c:pt>
              </c:strCache>
            </c:strRef>
          </c:cat>
          <c:val>
            <c:numRef>
              <c:f>Sheet1!$C$2:$C$4</c:f>
              <c:numCache>
                <c:formatCode>General</c:formatCode>
                <c:ptCount val="3"/>
                <c:pt idx="0">
                  <c:v>0.0</c:v>
                </c:pt>
                <c:pt idx="1">
                  <c:v>3.0</c:v>
                </c:pt>
                <c:pt idx="2">
                  <c:v>1.0</c:v>
                </c:pt>
              </c:numCache>
            </c:numRef>
          </c:val>
        </c:ser>
        <c:dLbls>
          <c:showLegendKey val="0"/>
          <c:showVal val="0"/>
          <c:showCatName val="0"/>
          <c:showSerName val="0"/>
          <c:showPercent val="0"/>
          <c:showBubbleSize val="0"/>
        </c:dLbls>
        <c:gapWidth val="150"/>
        <c:axId val="2086923000"/>
        <c:axId val="2086915672"/>
      </c:barChart>
      <c:catAx>
        <c:axId val="2086923000"/>
        <c:scaling>
          <c:orientation val="minMax"/>
        </c:scaling>
        <c:delete val="0"/>
        <c:axPos val="b"/>
        <c:majorTickMark val="out"/>
        <c:minorTickMark val="none"/>
        <c:tickLblPos val="nextTo"/>
        <c:txPr>
          <a:bodyPr/>
          <a:lstStyle/>
          <a:p>
            <a:pPr>
              <a:defRPr sz="1800"/>
            </a:pPr>
            <a:endParaRPr lang="en-US"/>
          </a:p>
        </c:txPr>
        <c:crossAx val="2086915672"/>
        <c:crosses val="autoZero"/>
        <c:auto val="1"/>
        <c:lblAlgn val="ctr"/>
        <c:lblOffset val="100"/>
        <c:noMultiLvlLbl val="0"/>
      </c:catAx>
      <c:valAx>
        <c:axId val="2086915672"/>
        <c:scaling>
          <c:orientation val="minMax"/>
        </c:scaling>
        <c:delete val="0"/>
        <c:axPos val="l"/>
        <c:majorGridlines/>
        <c:numFmt formatCode="General" sourceLinked="1"/>
        <c:majorTickMark val="out"/>
        <c:minorTickMark val="none"/>
        <c:tickLblPos val="nextTo"/>
        <c:txPr>
          <a:bodyPr/>
          <a:lstStyle/>
          <a:p>
            <a:pPr>
              <a:defRPr sz="1800"/>
            </a:pPr>
            <a:endParaRPr lang="en-US"/>
          </a:p>
        </c:txPr>
        <c:crossAx val="2086923000"/>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Positive</c:v>
                </c:pt>
              </c:strCache>
            </c:strRef>
          </c:tx>
          <c:invertIfNegative val="0"/>
          <c:cat>
            <c:strRef>
              <c:f>Sheet1!$A$2:$A$4</c:f>
              <c:strCache>
                <c:ptCount val="3"/>
                <c:pt idx="0">
                  <c:v>Judgement</c:v>
                </c:pt>
                <c:pt idx="1">
                  <c:v>Appreciation</c:v>
                </c:pt>
                <c:pt idx="2">
                  <c:v>Affect</c:v>
                </c:pt>
              </c:strCache>
            </c:strRef>
          </c:cat>
          <c:val>
            <c:numRef>
              <c:f>Sheet1!$B$2:$B$4</c:f>
              <c:numCache>
                <c:formatCode>General</c:formatCode>
                <c:ptCount val="3"/>
                <c:pt idx="0">
                  <c:v>8.0</c:v>
                </c:pt>
                <c:pt idx="1">
                  <c:v>3.0</c:v>
                </c:pt>
                <c:pt idx="2">
                  <c:v>9.0</c:v>
                </c:pt>
              </c:numCache>
            </c:numRef>
          </c:val>
        </c:ser>
        <c:ser>
          <c:idx val="1"/>
          <c:order val="1"/>
          <c:tx>
            <c:strRef>
              <c:f>Sheet1!$C$1</c:f>
              <c:strCache>
                <c:ptCount val="1"/>
                <c:pt idx="0">
                  <c:v>Negative</c:v>
                </c:pt>
              </c:strCache>
            </c:strRef>
          </c:tx>
          <c:invertIfNegative val="0"/>
          <c:cat>
            <c:strRef>
              <c:f>Sheet1!$A$2:$A$4</c:f>
              <c:strCache>
                <c:ptCount val="3"/>
                <c:pt idx="0">
                  <c:v>Judgement</c:v>
                </c:pt>
                <c:pt idx="1">
                  <c:v>Appreciation</c:v>
                </c:pt>
                <c:pt idx="2">
                  <c:v>Affect</c:v>
                </c:pt>
              </c:strCache>
            </c:strRef>
          </c:cat>
          <c:val>
            <c:numRef>
              <c:f>Sheet1!$C$2:$C$4</c:f>
              <c:numCache>
                <c:formatCode>General</c:formatCode>
                <c:ptCount val="3"/>
                <c:pt idx="0">
                  <c:v>4.0</c:v>
                </c:pt>
                <c:pt idx="1">
                  <c:v>2.0</c:v>
                </c:pt>
                <c:pt idx="2">
                  <c:v>6.0</c:v>
                </c:pt>
              </c:numCache>
            </c:numRef>
          </c:val>
        </c:ser>
        <c:dLbls>
          <c:showLegendKey val="0"/>
          <c:showVal val="0"/>
          <c:showCatName val="0"/>
          <c:showSerName val="0"/>
          <c:showPercent val="0"/>
          <c:showBubbleSize val="0"/>
        </c:dLbls>
        <c:gapWidth val="150"/>
        <c:axId val="2120155848"/>
        <c:axId val="2120149368"/>
      </c:barChart>
      <c:catAx>
        <c:axId val="2120155848"/>
        <c:scaling>
          <c:orientation val="minMax"/>
        </c:scaling>
        <c:delete val="0"/>
        <c:axPos val="b"/>
        <c:majorTickMark val="out"/>
        <c:minorTickMark val="none"/>
        <c:tickLblPos val="nextTo"/>
        <c:crossAx val="2120149368"/>
        <c:crosses val="autoZero"/>
        <c:auto val="1"/>
        <c:lblAlgn val="ctr"/>
        <c:lblOffset val="100"/>
        <c:noMultiLvlLbl val="0"/>
      </c:catAx>
      <c:valAx>
        <c:axId val="2120149368"/>
        <c:scaling>
          <c:orientation val="minMax"/>
          <c:max val="9.0"/>
        </c:scaling>
        <c:delete val="0"/>
        <c:axPos val="l"/>
        <c:majorGridlines/>
        <c:numFmt formatCode="General" sourceLinked="1"/>
        <c:majorTickMark val="out"/>
        <c:minorTickMark val="none"/>
        <c:tickLblPos val="nextTo"/>
        <c:crossAx val="21201558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472879467865"/>
          <c:y val="0.0204017539082612"/>
          <c:w val="0.628478336337818"/>
          <c:h val="0.869610302403792"/>
        </c:manualLayout>
      </c:layout>
      <c:barChart>
        <c:barDir val="col"/>
        <c:grouping val="clustered"/>
        <c:varyColors val="0"/>
        <c:ser>
          <c:idx val="0"/>
          <c:order val="0"/>
          <c:tx>
            <c:strRef>
              <c:f>Sheet1!$B$1</c:f>
              <c:strCache>
                <c:ptCount val="1"/>
                <c:pt idx="0">
                  <c:v>Positve</c:v>
                </c:pt>
              </c:strCache>
            </c:strRef>
          </c:tx>
          <c:invertIfNegative val="0"/>
          <c:cat>
            <c:strRef>
              <c:f>Sheet1!$A$2:$A$4</c:f>
              <c:strCache>
                <c:ptCount val="3"/>
                <c:pt idx="0">
                  <c:v>Judgment</c:v>
                </c:pt>
                <c:pt idx="1">
                  <c:v>Appreciation</c:v>
                </c:pt>
                <c:pt idx="2">
                  <c:v>Affect</c:v>
                </c:pt>
              </c:strCache>
            </c:strRef>
          </c:cat>
          <c:val>
            <c:numRef>
              <c:f>Sheet1!$B$2:$B$4</c:f>
              <c:numCache>
                <c:formatCode>General</c:formatCode>
                <c:ptCount val="3"/>
                <c:pt idx="0">
                  <c:v>0.0</c:v>
                </c:pt>
                <c:pt idx="1">
                  <c:v>2.0</c:v>
                </c:pt>
                <c:pt idx="2">
                  <c:v>1.0</c:v>
                </c:pt>
              </c:numCache>
            </c:numRef>
          </c:val>
        </c:ser>
        <c:ser>
          <c:idx val="1"/>
          <c:order val="1"/>
          <c:tx>
            <c:strRef>
              <c:f>Sheet1!$C$1</c:f>
              <c:strCache>
                <c:ptCount val="1"/>
                <c:pt idx="0">
                  <c:v>Negative</c:v>
                </c:pt>
              </c:strCache>
            </c:strRef>
          </c:tx>
          <c:invertIfNegative val="0"/>
          <c:cat>
            <c:strRef>
              <c:f>Sheet1!$A$2:$A$4</c:f>
              <c:strCache>
                <c:ptCount val="3"/>
                <c:pt idx="0">
                  <c:v>Judgment</c:v>
                </c:pt>
                <c:pt idx="1">
                  <c:v>Appreciation</c:v>
                </c:pt>
                <c:pt idx="2">
                  <c:v>Affect</c:v>
                </c:pt>
              </c:strCache>
            </c:strRef>
          </c:cat>
          <c:val>
            <c:numRef>
              <c:f>Sheet1!$C$2:$C$4</c:f>
              <c:numCache>
                <c:formatCode>General</c:formatCode>
                <c:ptCount val="3"/>
                <c:pt idx="0">
                  <c:v>1.0</c:v>
                </c:pt>
                <c:pt idx="1">
                  <c:v>3.0</c:v>
                </c:pt>
                <c:pt idx="2">
                  <c:v>1.0</c:v>
                </c:pt>
              </c:numCache>
            </c:numRef>
          </c:val>
        </c:ser>
        <c:dLbls>
          <c:showLegendKey val="0"/>
          <c:showVal val="0"/>
          <c:showCatName val="0"/>
          <c:showSerName val="0"/>
          <c:showPercent val="0"/>
          <c:showBubbleSize val="0"/>
        </c:dLbls>
        <c:gapWidth val="150"/>
        <c:axId val="2120114424"/>
        <c:axId val="2120117400"/>
      </c:barChart>
      <c:catAx>
        <c:axId val="2120114424"/>
        <c:scaling>
          <c:orientation val="minMax"/>
        </c:scaling>
        <c:delete val="0"/>
        <c:axPos val="b"/>
        <c:majorTickMark val="out"/>
        <c:minorTickMark val="none"/>
        <c:tickLblPos val="nextTo"/>
        <c:txPr>
          <a:bodyPr/>
          <a:lstStyle/>
          <a:p>
            <a:pPr>
              <a:defRPr sz="1800"/>
            </a:pPr>
            <a:endParaRPr lang="en-US"/>
          </a:p>
        </c:txPr>
        <c:crossAx val="2120117400"/>
        <c:crosses val="autoZero"/>
        <c:auto val="1"/>
        <c:lblAlgn val="ctr"/>
        <c:lblOffset val="100"/>
        <c:noMultiLvlLbl val="0"/>
      </c:catAx>
      <c:valAx>
        <c:axId val="2120117400"/>
        <c:scaling>
          <c:orientation val="minMax"/>
          <c:max val="9.0"/>
        </c:scaling>
        <c:delete val="0"/>
        <c:axPos val="l"/>
        <c:majorGridlines/>
        <c:numFmt formatCode="General" sourceLinked="1"/>
        <c:majorTickMark val="out"/>
        <c:minorTickMark val="none"/>
        <c:tickLblPos val="nextTo"/>
        <c:txPr>
          <a:bodyPr/>
          <a:lstStyle/>
          <a:p>
            <a:pPr>
              <a:defRPr sz="1800" b="0" i="0"/>
            </a:pPr>
            <a:endParaRPr lang="en-US"/>
          </a:p>
        </c:txPr>
        <c:crossAx val="2120114424"/>
        <c:crosses val="autoZero"/>
        <c:crossBetween val="between"/>
      </c:valAx>
    </c:plotArea>
    <c:legend>
      <c:legendPos val="r"/>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73658-19DB-EA4C-ACB2-2EFFE38809E0}" type="datetimeFigureOut">
              <a:rPr lang="en-US" smtClean="0"/>
              <a:pPr/>
              <a:t>11/4/15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0B4C89-FF9F-9245-809E-D574074C8C2D}" type="slidenum">
              <a:rPr lang="en-US" smtClean="0"/>
              <a:pPr/>
              <a:t>‹#›</a:t>
            </a:fld>
            <a:endParaRPr lang="en-US"/>
          </a:p>
        </p:txBody>
      </p:sp>
    </p:spTree>
    <p:extLst>
      <p:ext uri="{BB962C8B-B14F-4D97-AF65-F5344CB8AC3E}">
        <p14:creationId xmlns:p14="http://schemas.microsoft.com/office/powerpoint/2010/main" val="40445757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47456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CMH </a:t>
            </a:r>
          </a:p>
          <a:p>
            <a:endParaRPr lang="en-US" dirty="0" smtClean="0"/>
          </a:p>
          <a:p>
            <a:r>
              <a:rPr lang="en-US" dirty="0" smtClean="0"/>
              <a:t>Of course, the big picture pushes</a:t>
            </a:r>
            <a:r>
              <a:rPr lang="en-US" baseline="0" dirty="0" smtClean="0"/>
              <a:t> us to consider how these attitudes develop in the first place. Hence, we need to look at the more fleeting nature of attitudes in the form of </a:t>
            </a:r>
            <a:r>
              <a:rPr lang="en-US" baseline="0" dirty="0" err="1" smtClean="0"/>
              <a:t>stancetaking</a:t>
            </a:r>
            <a:r>
              <a:rPr lang="en-US" baseline="0" dirty="0" smtClean="0"/>
              <a:t>. </a:t>
            </a:r>
          </a:p>
          <a:p>
            <a:endParaRPr lang="en-US" baseline="0"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AB8EFEF-2A4C-6748-8169-57785E819E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GAVIN</a:t>
            </a:r>
          </a:p>
          <a:p>
            <a:endParaRPr lang="en-US" dirty="0" smtClean="0"/>
          </a:p>
          <a:p>
            <a:r>
              <a:rPr lang="en-US" dirty="0" smtClean="0"/>
              <a:t>First,</a:t>
            </a:r>
            <a:r>
              <a:rPr lang="en-US" baseline="0" dirty="0" smtClean="0"/>
              <a:t> we look at Japanese, and we examine one case of language shift and one case of language maintenance. </a:t>
            </a:r>
            <a:endParaRPr lang="en-US" dirty="0"/>
          </a:p>
        </p:txBody>
      </p:sp>
      <p:sp>
        <p:nvSpPr>
          <p:cNvPr id="4" name="Slide Number Placeholder 3"/>
          <p:cNvSpPr>
            <a:spLocks noGrp="1"/>
          </p:cNvSpPr>
          <p:nvPr>
            <p:ph type="sldNum" sz="quarter" idx="10"/>
          </p:nvPr>
        </p:nvSpPr>
        <p:spPr/>
        <p:txBody>
          <a:bodyPr/>
          <a:lstStyle/>
          <a:p>
            <a:fld id="{D00B4C89-FF9F-9245-809E-D574074C8C2D}"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71231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92500"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An</a:t>
            </a:r>
            <a:r>
              <a:rPr lang="en-US" baseline="0" dirty="0" smtClean="0"/>
              <a:t> example from Wally shows how parents and grandparents’ stances can affect language outcomes despite a desire to learn or maintain Japanese.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Along the right hand side, you can see how appraisals stack up. Wally expresses positive evaluations of Japanese, but his relations with his grandparents are</a:t>
            </a:r>
            <a:r>
              <a:rPr lang="en-US" baseline="0" dirty="0" smtClean="0"/>
              <a:t> valued positively through English, and his parents failed to appreciate the need for Japanese. Appraisals connected to his parents and grandparents (and presumably, their actions too) outweighed Wally’s desires, and in the end, he did not learn Japanese.</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the excerpt, Wally animates himself as a child,</a:t>
            </a:r>
            <a:r>
              <a:rPr lang="en-US" baseline="0" dirty="0" smtClean="0"/>
              <a:t> taking a positive stance </a:t>
            </a:r>
            <a:r>
              <a:rPr lang="en-US" dirty="0" smtClean="0"/>
              <a:t>towards</a:t>
            </a:r>
            <a:r>
              <a:rPr lang="en-US" baseline="0" dirty="0" smtClean="0"/>
              <a:t> Japanese</a:t>
            </a:r>
            <a:r>
              <a:rPr lang="en-US" dirty="0" smtClean="0"/>
              <a:t>.</a:t>
            </a:r>
            <a:r>
              <a:rPr lang="en-US" baseline="0" dirty="0" smtClean="0"/>
              <a:t> One instance of this is when he says (in line 86) “I</a:t>
            </a:r>
            <a:r>
              <a:rPr lang="en-US" dirty="0" smtClean="0"/>
              <a:t> remember I told my mother wanted to go to Japanese school so I can talk to my grandparents”.  Rather than taking up this stance, however, his mother</a:t>
            </a:r>
            <a:r>
              <a:rPr lang="en-US" baseline="0" dirty="0" smtClean="0"/>
              <a:t> is</a:t>
            </a:r>
            <a:r>
              <a:rPr lang="en-US" dirty="0" smtClean="0"/>
              <a:t> represented as valuing English at</a:t>
            </a:r>
            <a:r>
              <a:rPr lang="en-US" baseline="0" dirty="0" smtClean="0"/>
              <a:t> the expense of </a:t>
            </a:r>
            <a:r>
              <a:rPr lang="en-US" dirty="0" smtClean="0"/>
              <a:t>Japanese. As</a:t>
            </a:r>
            <a:r>
              <a:rPr lang="en-US" baseline="0" dirty="0" smtClean="0"/>
              <a:t> he explains it in line 89, Wally was having a hard time with “regular school,” and hence, his parents’ stance was that “priority was with regular school.”  Since Wally and his parents are Pidgin speakers, it is likely that he struggled with the English-based schooling he experienced, and that this alarmed his parents. This moment in Wally’s linguistic history offers insights into the reasons for language shift.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Tree>
    <p:extLst>
      <p:ext uri="{BB962C8B-B14F-4D97-AF65-F5344CB8AC3E}">
        <p14:creationId xmlns:p14="http://schemas.microsoft.com/office/powerpoint/2010/main" val="245274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a:t>
            </a:r>
            <a:r>
              <a:rPr lang="en-US" baseline="0" dirty="0" smtClean="0"/>
              <a:t> stance triangle shows </a:t>
            </a:r>
            <a:r>
              <a:rPr lang="en-US" dirty="0" smtClean="0"/>
              <a:t>how Wally’s positive stance towards Japanese (“I wanted to go to Japanese school so I can talk to my grandparents”)</a:t>
            </a:r>
            <a:r>
              <a:rPr lang="en-US" baseline="0" dirty="0" smtClean="0"/>
              <a:t> is </a:t>
            </a:r>
            <a:r>
              <a:rPr lang="en-US" baseline="0" dirty="0" err="1" smtClean="0"/>
              <a:t>disaligned</a:t>
            </a:r>
            <a:r>
              <a:rPr lang="en-US" baseline="0" dirty="0" smtClean="0"/>
              <a:t> with by his parents. This is one fleeting stance in Wally’s language history that sheds light on how language attitudes in his family contributed to language shift to English and Pidgin.</a:t>
            </a:r>
          </a:p>
          <a:p>
            <a:endParaRPr lang="en-US" baseline="0" dirty="0" smtClean="0"/>
          </a:p>
        </p:txBody>
      </p:sp>
    </p:spTree>
    <p:extLst>
      <p:ext uri="{BB962C8B-B14F-4D97-AF65-F5344CB8AC3E}">
        <p14:creationId xmlns:p14="http://schemas.microsoft.com/office/powerpoint/2010/main" val="12367696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Here’s </a:t>
            </a:r>
            <a:r>
              <a:rPr lang="en-US" dirty="0" err="1" smtClean="0"/>
              <a:t>Seiya’s</a:t>
            </a:r>
            <a:r>
              <a:rPr lang="en-US" dirty="0" smtClean="0"/>
              <a:t> family tree. </a:t>
            </a:r>
            <a:endParaRPr lang="en-US" baseline="0" dirty="0" smtClean="0"/>
          </a:p>
          <a:p>
            <a:r>
              <a:rPr lang="en-US" baseline="0" dirty="0" smtClean="0"/>
              <a:t>One note is that </a:t>
            </a:r>
            <a:r>
              <a:rPr lang="en-US" baseline="0" dirty="0" err="1" smtClean="0"/>
              <a:t>Seiya’s</a:t>
            </a:r>
            <a:r>
              <a:rPr lang="en-US" baseline="0" dirty="0" smtClean="0"/>
              <a:t> parents live their lives in Japanese, as his father is a sushi chef who serves Japanese customers and works with Japanese speakers. His mother works in a hotel and is similarly surrounded by Japanese. </a:t>
            </a:r>
          </a:p>
          <a:p>
            <a:r>
              <a:rPr lang="en-US" baseline="0" dirty="0" smtClean="0"/>
              <a:t>Despite being the 4</a:t>
            </a:r>
            <a:r>
              <a:rPr lang="en-US" baseline="30000" dirty="0" smtClean="0"/>
              <a:t>th</a:t>
            </a:r>
            <a:r>
              <a:rPr lang="en-US" baseline="0" dirty="0" smtClean="0"/>
              <a:t> child in the family, </a:t>
            </a:r>
            <a:r>
              <a:rPr lang="en-US" baseline="0" dirty="0" err="1" smtClean="0"/>
              <a:t>Seiya</a:t>
            </a:r>
            <a:r>
              <a:rPr lang="en-US" baseline="0" dirty="0" smtClean="0"/>
              <a:t> claims to have the best Japanese among his siblings. Much of this is attributed to his interest in the language despite his siblings’ apathy for it. </a:t>
            </a:r>
            <a:endParaRPr lang="en-US" dirty="0"/>
          </a:p>
        </p:txBody>
      </p:sp>
    </p:spTree>
    <p:extLst>
      <p:ext uri="{BB962C8B-B14F-4D97-AF65-F5344CB8AC3E}">
        <p14:creationId xmlns:p14="http://schemas.microsoft.com/office/powerpoint/2010/main" val="131102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This excerpt begins when</a:t>
            </a:r>
            <a:r>
              <a:rPr lang="en-US" baseline="0" dirty="0" smtClean="0"/>
              <a:t> the interviewer, C, asks </a:t>
            </a:r>
            <a:r>
              <a:rPr lang="en-US" baseline="0" dirty="0" err="1" smtClean="0"/>
              <a:t>Seiya</a:t>
            </a:r>
            <a:r>
              <a:rPr lang="en-US" baseline="0" dirty="0" smtClean="0"/>
              <a:t> directly whether his family talks about maintaining language. </a:t>
            </a:r>
          </a:p>
          <a:p>
            <a:endParaRPr lang="en-US" baseline="0" dirty="0" smtClean="0"/>
          </a:p>
          <a:p>
            <a:r>
              <a:rPr lang="en-US" baseline="0" dirty="0" smtClean="0"/>
              <a:t>Along the right hand column, you see four instances of positive affect expressed toward Japanese, which as we will see, are ways that </a:t>
            </a:r>
            <a:r>
              <a:rPr lang="en-US" baseline="0" dirty="0" err="1" smtClean="0"/>
              <a:t>Seiya</a:t>
            </a:r>
            <a:r>
              <a:rPr lang="en-US" baseline="0" dirty="0" smtClean="0"/>
              <a:t> counters the negative appreciation of the language that his brothers and even he has experienced.</a:t>
            </a:r>
          </a:p>
          <a:p>
            <a:endParaRPr lang="en-US" baseline="0" dirty="0" smtClean="0"/>
          </a:p>
          <a:p>
            <a:r>
              <a:rPr lang="en-US" dirty="0" smtClean="0"/>
              <a:t>In his answer, </a:t>
            </a:r>
            <a:r>
              <a:rPr lang="en-US" baseline="0" dirty="0" err="1" smtClean="0"/>
              <a:t>Seiya</a:t>
            </a:r>
            <a:r>
              <a:rPr lang="en-US" baseline="0" dirty="0" smtClean="0"/>
              <a:t> voices his parents in line 240. He says, “they want my brothers to speak Japanese” – and yet, his brothers are experiencing language shift to English. Their attitude is represented as “I don’t’ know if that’s important to them” in the form of negative appreciation for Japanese. Nonetheless, his brothers’ stance gives </a:t>
            </a:r>
            <a:r>
              <a:rPr lang="en-US" baseline="0" dirty="0" err="1" smtClean="0"/>
              <a:t>Seiya</a:t>
            </a:r>
            <a:r>
              <a:rPr lang="en-US" baseline="0" dirty="0" smtClean="0"/>
              <a:t> an opportunity to do his own stance follow, which expresses a great deal of positive affect multiple times. </a:t>
            </a:r>
            <a:endParaRPr lang="en-US" dirty="0" smtClean="0"/>
          </a:p>
          <a:p>
            <a:endParaRPr lang="en-US" dirty="0" smtClean="0"/>
          </a:p>
          <a:p>
            <a:r>
              <a:rPr lang="en-US" dirty="0" err="1" smtClean="0"/>
              <a:t>Seiya’s</a:t>
            </a:r>
            <a:r>
              <a:rPr lang="en-US" dirty="0" smtClean="0"/>
              <a:t> Japanese</a:t>
            </a:r>
            <a:r>
              <a:rPr lang="en-US" baseline="0" dirty="0" smtClean="0"/>
              <a:t> maintenance is tied to his current and future identities. </a:t>
            </a:r>
            <a:r>
              <a:rPr lang="en-US" dirty="0" smtClean="0"/>
              <a:t>He imagines</a:t>
            </a:r>
            <a:r>
              <a:rPr lang="en-US" baseline="0" dirty="0" smtClean="0"/>
              <a:t> his future wife and kids being able to do the things that he hasn’t been fully able to do himself. This shows up clearly in his desires to send his kids to a Japanese school where they can learn to read and write, a skill he doesn’t have and which he evaluates as a “hard thing”</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the stance triangle showing us the effects of appraisals on multiple levels. In the discourse, </a:t>
            </a:r>
            <a:r>
              <a:rPr lang="en-US" baseline="0" dirty="0" err="1" smtClean="0"/>
              <a:t>Seiya’s</a:t>
            </a:r>
            <a:r>
              <a:rPr lang="en-US" baseline="0" dirty="0" smtClean="0"/>
              <a:t> parents take a stance lead, expressing positive affect through desire about wanting </a:t>
            </a:r>
            <a:r>
              <a:rPr lang="en-US" baseline="0" dirty="0" err="1" smtClean="0"/>
              <a:t>Seiya’s</a:t>
            </a:r>
            <a:r>
              <a:rPr lang="en-US" baseline="0" dirty="0" smtClean="0"/>
              <a:t> brothers to speak Japanese. </a:t>
            </a:r>
            <a:r>
              <a:rPr lang="en-US" baseline="0" dirty="0" err="1" smtClean="0"/>
              <a:t>Seiya</a:t>
            </a:r>
            <a:r>
              <a:rPr lang="en-US" baseline="0" dirty="0" smtClean="0"/>
              <a:t> then voices his brother’s lack of appreciation for the language, which is a stance follow that </a:t>
            </a:r>
            <a:r>
              <a:rPr lang="en-US" baseline="0" dirty="0" err="1" smtClean="0"/>
              <a:t>disaligns</a:t>
            </a:r>
            <a:r>
              <a:rPr lang="en-US" baseline="0" dirty="0" smtClean="0"/>
              <a:t> with his parents. He then follows this stance follow with his own stance follow, expressing the opposite stance. He uses positive affect to align with his parents positive affect, stating “when I get married, I want a Japanese wife so she can talk to my mom.”</a:t>
            </a:r>
          </a:p>
          <a:p>
            <a:endParaRPr lang="en-US" baseline="0" dirty="0" smtClean="0"/>
          </a:p>
          <a:p>
            <a:r>
              <a:rPr lang="en-US" baseline="0" dirty="0" smtClean="0"/>
              <a:t>The triangle shows how multiple members of families can express differing language attitudes about the same language, and it point to the importance of examining the layered nature of </a:t>
            </a:r>
            <a:r>
              <a:rPr lang="en-US" baseline="0" dirty="0" err="1" smtClean="0"/>
              <a:t>stancetaking</a:t>
            </a:r>
            <a:r>
              <a:rPr lang="en-US" baseline="0" dirty="0" smtClean="0"/>
              <a:t> in order to understand how totally different valuations of language can take place in a single family.</a:t>
            </a:r>
          </a:p>
        </p:txBody>
      </p:sp>
      <p:sp>
        <p:nvSpPr>
          <p:cNvPr id="4" name="Slide Number Placeholder 3"/>
          <p:cNvSpPr>
            <a:spLocks noGrp="1"/>
          </p:cNvSpPr>
          <p:nvPr>
            <p:ph type="sldNum" sz="quarter" idx="10"/>
          </p:nvPr>
        </p:nvSpPr>
        <p:spPr/>
        <p:txBody>
          <a:bodyPr/>
          <a:lstStyle/>
          <a:p>
            <a:fld id="{D00B4C89-FF9F-9245-809E-D574074C8C2D}"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find it useful to go back to the quantitative picture of attitude to restate our point that language</a:t>
            </a:r>
            <a:r>
              <a:rPr lang="en-US" baseline="0" dirty="0" smtClean="0"/>
              <a:t> attitudes are fleeting in the form of discourse, but also that they can accumulate and illuminate the processes leading to language maintenance or language shift.</a:t>
            </a:r>
            <a:endParaRPr lang="en-US" dirty="0" smtClean="0"/>
          </a:p>
          <a:p>
            <a:endParaRPr lang="en-US" dirty="0" smtClean="0"/>
          </a:p>
          <a:p>
            <a:r>
              <a:rPr lang="en-US" dirty="0" smtClean="0"/>
              <a:t>It’s interesting to note here that </a:t>
            </a:r>
            <a:r>
              <a:rPr lang="en-US" dirty="0" err="1" smtClean="0"/>
              <a:t>Seiya</a:t>
            </a:r>
            <a:r>
              <a:rPr lang="en-US" dirty="0" smtClean="0"/>
              <a:t> has more positive evaluations</a:t>
            </a:r>
            <a:r>
              <a:rPr lang="en-US" baseline="0" dirty="0" smtClean="0"/>
              <a:t> overall</a:t>
            </a:r>
            <a:r>
              <a:rPr lang="en-US" dirty="0" smtClean="0"/>
              <a:t>, which likely contributes to his maintenance of Japanese. On the other hand, Wally has few appraisals in general, which suggests that he may have taken a passive role in </a:t>
            </a:r>
            <a:r>
              <a:rPr lang="en-US" dirty="0" err="1" smtClean="0"/>
              <a:t>stancetaking</a:t>
            </a:r>
            <a:r>
              <a:rPr lang="en-US" baseline="0" dirty="0" smtClean="0"/>
              <a:t> and in producing stance follows. </a:t>
            </a:r>
            <a:endParaRPr lang="en-US" dirty="0" smtClean="0"/>
          </a:p>
          <a:p>
            <a:endParaRPr lang="en-US" baseline="0" dirty="0" smtClean="0"/>
          </a:p>
          <a:p>
            <a:r>
              <a:rPr lang="en-US" baseline="0" dirty="0" smtClean="0"/>
              <a:t>Across our data, those who experienced language shift tended to have fewer appraisals compared to those who maintained or revitalized their family’s languages. </a:t>
            </a:r>
            <a:endParaRPr lang="en-US" dirty="0"/>
          </a:p>
        </p:txBody>
      </p:sp>
      <p:sp>
        <p:nvSpPr>
          <p:cNvPr id="4" name="Slide Number Placeholder 3"/>
          <p:cNvSpPr>
            <a:spLocks noGrp="1"/>
          </p:cNvSpPr>
          <p:nvPr>
            <p:ph type="sldNum" sz="quarter" idx="10"/>
          </p:nvPr>
        </p:nvSpPr>
        <p:spPr/>
        <p:txBody>
          <a:bodyPr/>
          <a:lstStyle/>
          <a:p>
            <a:fld id="{D00B4C89-FF9F-9245-809E-D574074C8C2D}" type="slidenum">
              <a:rPr lang="en-US" smtClean="0"/>
              <a:pPr/>
              <a:t>18</a:t>
            </a:fld>
            <a:endParaRPr lang="en-US"/>
          </a:p>
        </p:txBody>
      </p:sp>
    </p:spTree>
    <p:extLst>
      <p:ext uri="{BB962C8B-B14F-4D97-AF65-F5344CB8AC3E}">
        <p14:creationId xmlns:p14="http://schemas.microsoft.com/office/powerpoint/2010/main" val="262745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MONICA</a:t>
            </a:r>
          </a:p>
          <a:p>
            <a:endParaRPr lang="en-US" dirty="0" smtClean="0"/>
          </a:p>
          <a:p>
            <a:r>
              <a:rPr lang="en-US" dirty="0" smtClean="0"/>
              <a:t>Now we turn to two cases of Hawaiian. First we have</a:t>
            </a:r>
            <a:r>
              <a:rPr lang="en-US" baseline="0" dirty="0" smtClean="0"/>
              <a:t> a story of language shift, Then, we have a case of revitalization by a young adult whose parents and grandparents do not speak Hawaiian. </a:t>
            </a:r>
            <a:endParaRPr lang="en-US" dirty="0"/>
          </a:p>
        </p:txBody>
      </p:sp>
      <p:sp>
        <p:nvSpPr>
          <p:cNvPr id="4" name="Slide Number Placeholder 3"/>
          <p:cNvSpPr>
            <a:spLocks noGrp="1"/>
          </p:cNvSpPr>
          <p:nvPr>
            <p:ph type="sldNum" sz="quarter" idx="10"/>
          </p:nvPr>
        </p:nvSpPr>
        <p:spPr/>
        <p:txBody>
          <a:bodyPr/>
          <a:lstStyle/>
          <a:p>
            <a:fld id="{D00B4C89-FF9F-9245-809E-D574074C8C2D}"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Tree>
    <p:extLst>
      <p:ext uri="{BB962C8B-B14F-4D97-AF65-F5344CB8AC3E}">
        <p14:creationId xmlns:p14="http://schemas.microsoft.com/office/powerpoint/2010/main" val="16931663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100" kern="1200" baseline="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4271231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0000" lnSpcReduction="20000"/>
          </a:bodyPr>
          <a:lstStyle/>
          <a:p>
            <a:r>
              <a:rPr lang="en-US" sz="1100" baseline="0" dirty="0" smtClean="0"/>
              <a:t>Here is an example of how intergenerational language shift takes place due to different stances towards Hawaiian. Along the right hand side, you’ll see negative appraisals by the daughters, with positive affect toward Hawaiian expressed by </a:t>
            </a:r>
            <a:r>
              <a:rPr lang="en-US" sz="1100" baseline="0" dirty="0" err="1" smtClean="0"/>
              <a:t>Moana</a:t>
            </a:r>
            <a:r>
              <a:rPr lang="en-US" sz="1100" baseline="0" dirty="0" smtClean="0"/>
              <a:t>.</a:t>
            </a:r>
          </a:p>
          <a:p>
            <a:endParaRPr lang="en-US" sz="1100" baseline="0" dirty="0" smtClean="0"/>
          </a:p>
          <a:p>
            <a:r>
              <a:rPr lang="en-US" sz="1100" baseline="0" dirty="0" smtClean="0"/>
              <a:t>On lines 340-341, </a:t>
            </a:r>
            <a:r>
              <a:rPr lang="en-US" sz="1100" baseline="0" dirty="0" err="1" smtClean="0"/>
              <a:t>Moana</a:t>
            </a:r>
            <a:r>
              <a:rPr lang="en-US" sz="1100" baseline="0" dirty="0" smtClean="0"/>
              <a:t> says that it’s funny her daughters do not speak Hawaiian despite attending a school for Native Hawaiian children, and she then provides the explanation that “they were not interested in it.” </a:t>
            </a:r>
            <a:r>
              <a:rPr lang="en-US" sz="1100" baseline="0" dirty="0" err="1" smtClean="0"/>
              <a:t>Moana</a:t>
            </a:r>
            <a:r>
              <a:rPr lang="en-US" sz="1100" baseline="0" dirty="0" smtClean="0"/>
              <a:t> follows this disinterest with “I really wanted them to” (study Hawaiian). Next, </a:t>
            </a:r>
            <a:r>
              <a:rPr lang="en-US" sz="1100" baseline="0" dirty="0" err="1" smtClean="0"/>
              <a:t>Moana</a:t>
            </a:r>
            <a:r>
              <a:rPr lang="en-US" sz="1100" baseline="0" dirty="0" smtClean="0"/>
              <a:t> voices one of her daughters who said “Why should I learn Hawaiian, I look </a:t>
            </a:r>
            <a:r>
              <a:rPr lang="en-US" sz="1100" baseline="0" dirty="0" err="1" smtClean="0"/>
              <a:t>haole</a:t>
            </a:r>
            <a:r>
              <a:rPr lang="en-US" sz="1100" baseline="0" dirty="0" smtClean="0"/>
              <a:t>?” (meaning white). This stance follow attributed to her daughter </a:t>
            </a:r>
            <a:r>
              <a:rPr lang="en-US" sz="1100" baseline="0" dirty="0" err="1" smtClean="0"/>
              <a:t>disaligns</a:t>
            </a:r>
            <a:r>
              <a:rPr lang="en-US" sz="1100" baseline="0" dirty="0" smtClean="0"/>
              <a:t> in a more marked way, and the daughter creates a </a:t>
            </a:r>
            <a:r>
              <a:rPr lang="en-US" sz="1100" baseline="0" dirty="0" err="1" smtClean="0"/>
              <a:t>racialized</a:t>
            </a:r>
            <a:r>
              <a:rPr lang="en-US" sz="1100" baseline="0" dirty="0" smtClean="0"/>
              <a:t> identity as the reason for not showing interest in the language. </a:t>
            </a:r>
          </a:p>
          <a:p>
            <a:endParaRPr lang="en-US" sz="11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8810036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terms of the stance triangle, we see the daughter’s negative appraisal here as an upgraded disalignment. The initial stance of the daughters was simply that “they weren’t interested” which points to a lack of internal drive or desire, something that can be changed. However, after </a:t>
            </a:r>
            <a:r>
              <a:rPr lang="en-US" baseline="0" dirty="0" err="1" smtClean="0"/>
              <a:t>Moana</a:t>
            </a:r>
            <a:r>
              <a:rPr lang="en-US" baseline="0" dirty="0" smtClean="0"/>
              <a:t> expresses that she wants them to learn, her daughter’s response expresses a negative stance toward Hawaiian that is externally-driven and unchangeable. </a:t>
            </a:r>
          </a:p>
          <a:p>
            <a:endParaRPr lang="en-US" baseline="0" dirty="0" smtClean="0"/>
          </a:p>
          <a:p>
            <a:r>
              <a:rPr lang="en-US" baseline="0" dirty="0" err="1" smtClean="0"/>
              <a:t>Moana’s</a:t>
            </a:r>
            <a:r>
              <a:rPr lang="en-US" baseline="0" dirty="0" smtClean="0"/>
              <a:t> daughter’s stance is embedded in an ideology is that a person cannot and perhaps even should not study Hawaiian if they are not </a:t>
            </a:r>
            <a:r>
              <a:rPr lang="en-US" baseline="0" dirty="0" err="1" smtClean="0"/>
              <a:t>uncontroversially</a:t>
            </a:r>
            <a:r>
              <a:rPr lang="en-US" baseline="0" dirty="0" smtClean="0"/>
              <a:t> Hawaiian. </a:t>
            </a:r>
          </a:p>
        </p:txBody>
      </p:sp>
      <p:sp>
        <p:nvSpPr>
          <p:cNvPr id="4" name="Slide Number Placeholder 3"/>
          <p:cNvSpPr>
            <a:spLocks noGrp="1"/>
          </p:cNvSpPr>
          <p:nvPr>
            <p:ph type="sldNum" sz="quarter" idx="10"/>
          </p:nvPr>
        </p:nvSpPr>
        <p:spPr/>
        <p:txBody>
          <a:bodyPr/>
          <a:lstStyle/>
          <a:p>
            <a:fld id="{D00B4C89-FF9F-9245-809E-D574074C8C2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err="1" smtClean="0">
                <a:solidFill>
                  <a:schemeClr val="tx1"/>
                </a:solidFill>
                <a:effectLst/>
                <a:latin typeface="+mn-lt"/>
                <a:ea typeface="+mn-ea"/>
                <a:cs typeface="+mn-cs"/>
              </a:rPr>
              <a:t>Pualei’s</a:t>
            </a:r>
            <a:r>
              <a:rPr lang="en-US" sz="1200" kern="1200" baseline="0" dirty="0" smtClean="0">
                <a:solidFill>
                  <a:schemeClr val="tx1"/>
                </a:solidFill>
                <a:effectLst/>
                <a:latin typeface="+mn-lt"/>
                <a:ea typeface="+mn-ea"/>
                <a:cs typeface="+mn-cs"/>
              </a:rPr>
              <a:t> generation has made conscious efforts to revitalize the Hawaiian language with the newer members of their generation (little cousins, nieces, etc.).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effectLst/>
                <a:latin typeface="+mn-lt"/>
                <a:ea typeface="+mn-ea"/>
                <a:cs typeface="+mn-cs"/>
              </a:rPr>
              <a:t>Pualei’s</a:t>
            </a:r>
            <a:r>
              <a:rPr lang="en-US" sz="1200" kern="1200" baseline="0" dirty="0" smtClean="0">
                <a:solidFill>
                  <a:schemeClr val="tx1"/>
                </a:solidFill>
                <a:effectLst/>
                <a:latin typeface="+mn-lt"/>
                <a:ea typeface="+mn-ea"/>
                <a:cs typeface="+mn-cs"/>
              </a:rPr>
              <a:t> and her siblings both started taking Hawaiian in their pre-teen years. She and her brother majored In Hawaiian Studies and now as adults, are passing it on to the next generation of her paternal side through FLP where Hawaiian is the language of the home.</a:t>
            </a:r>
          </a:p>
        </p:txBody>
      </p:sp>
    </p:spTree>
    <p:extLst>
      <p:ext uri="{BB962C8B-B14F-4D97-AF65-F5344CB8AC3E}">
        <p14:creationId xmlns:p14="http://schemas.microsoft.com/office/powerpoint/2010/main" val="42712310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Along</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he right hand column,</a:t>
            </a:r>
            <a:r>
              <a:rPr lang="en-US" sz="1200" kern="1200" baseline="0" dirty="0" smtClean="0">
                <a:solidFill>
                  <a:schemeClr val="tx1"/>
                </a:solidFill>
                <a:effectLst/>
                <a:latin typeface="+mn-lt"/>
                <a:ea typeface="+mn-ea"/>
                <a:cs typeface="+mn-cs"/>
              </a:rPr>
              <a:t> we see negative affect towards Hawaiian by </a:t>
            </a:r>
            <a:r>
              <a:rPr lang="en-US" sz="1200" kern="1200" baseline="0" dirty="0" err="1" smtClean="0">
                <a:solidFill>
                  <a:schemeClr val="tx1"/>
                </a:solidFill>
                <a:effectLst/>
                <a:latin typeface="+mn-lt"/>
                <a:ea typeface="+mn-ea"/>
                <a:cs typeface="+mn-cs"/>
              </a:rPr>
              <a:t>Pualei’s</a:t>
            </a:r>
            <a:r>
              <a:rPr lang="en-US" sz="1200" kern="1200" baseline="0" dirty="0" smtClean="0">
                <a:solidFill>
                  <a:schemeClr val="tx1"/>
                </a:solidFill>
                <a:effectLst/>
                <a:latin typeface="+mn-lt"/>
                <a:ea typeface="+mn-ea"/>
                <a:cs typeface="+mn-cs"/>
              </a:rPr>
              <a:t> cousins/youngest generations followed by positive attitudes by </a:t>
            </a:r>
            <a:r>
              <a:rPr lang="en-US" sz="1200" kern="1200" baseline="0" dirty="0" err="1" smtClean="0">
                <a:solidFill>
                  <a:schemeClr val="tx1"/>
                </a:solidFill>
                <a:effectLst/>
                <a:latin typeface="+mn-lt"/>
                <a:ea typeface="+mn-ea"/>
                <a:cs typeface="+mn-cs"/>
              </a:rPr>
              <a:t>Pualei</a:t>
            </a:r>
            <a:r>
              <a:rPr lang="en-US" sz="1200" kern="1200" baseline="0" dirty="0" smtClean="0">
                <a:solidFill>
                  <a:schemeClr val="tx1"/>
                </a:solidFill>
                <a:effectLst/>
                <a:latin typeface="+mn-lt"/>
                <a:ea typeface="+mn-ea"/>
                <a:cs typeface="+mn-cs"/>
              </a:rPr>
              <a:t>. </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She is explaining that her cousins/the younger generations of her family feel shame and are scared to speak it, as we see in line </a:t>
            </a:r>
            <a:r>
              <a:rPr lang="en-US" sz="1200" b="1" kern="1200" baseline="0" dirty="0" smtClean="0">
                <a:solidFill>
                  <a:schemeClr val="tx1"/>
                </a:solidFill>
                <a:effectLst/>
                <a:latin typeface="+mn-lt"/>
                <a:ea typeface="+mn-ea"/>
                <a:cs typeface="+mn-cs"/>
              </a:rPr>
              <a:t>423</a:t>
            </a:r>
            <a:r>
              <a:rPr lang="en-US" sz="1200" kern="1200" baseline="0" dirty="0" smtClean="0">
                <a:solidFill>
                  <a:schemeClr val="tx1"/>
                </a:solidFill>
                <a:effectLst/>
                <a:latin typeface="+mn-lt"/>
                <a:ea typeface="+mn-ea"/>
                <a:cs typeface="+mn-cs"/>
              </a:rPr>
              <a:t> and </a:t>
            </a:r>
            <a:r>
              <a:rPr lang="en-US" sz="1200" b="1" kern="1200" baseline="0" dirty="0" smtClean="0">
                <a:solidFill>
                  <a:schemeClr val="tx1"/>
                </a:solidFill>
                <a:effectLst/>
                <a:latin typeface="+mn-lt"/>
                <a:ea typeface="+mn-ea"/>
                <a:cs typeface="+mn-cs"/>
              </a:rPr>
              <a:t>426</a:t>
            </a:r>
            <a:r>
              <a:rPr lang="en-US" sz="1200" kern="1200" baseline="0" dirty="0" smtClean="0">
                <a:solidFill>
                  <a:schemeClr val="tx1"/>
                </a:solidFill>
                <a:effectLst/>
                <a:latin typeface="+mn-lt"/>
                <a:ea typeface="+mn-ea"/>
                <a:cs typeface="+mn-cs"/>
              </a:rPr>
              <a:t>.  Despite this negative affect, </a:t>
            </a:r>
            <a:r>
              <a:rPr lang="en-US" sz="1200" kern="1200" baseline="0" dirty="0" err="1" smtClean="0">
                <a:solidFill>
                  <a:schemeClr val="tx1"/>
                </a:solidFill>
                <a:effectLst/>
                <a:latin typeface="+mn-lt"/>
                <a:ea typeface="+mn-ea"/>
                <a:cs typeface="+mn-cs"/>
              </a:rPr>
              <a:t>Pualei</a:t>
            </a:r>
            <a:r>
              <a:rPr lang="en-US" sz="1200" kern="1200" baseline="0" dirty="0" smtClean="0">
                <a:solidFill>
                  <a:schemeClr val="tx1"/>
                </a:solidFill>
                <a:effectLst/>
                <a:latin typeface="+mn-lt"/>
                <a:ea typeface="+mn-ea"/>
                <a:cs typeface="+mn-cs"/>
              </a:rPr>
              <a:t> produces a stance follow that takes a positive view. In </a:t>
            </a:r>
            <a:r>
              <a:rPr lang="en-US" sz="1200" b="1" kern="1200" baseline="0" dirty="0" smtClean="0">
                <a:solidFill>
                  <a:schemeClr val="tx1"/>
                </a:solidFill>
                <a:effectLst/>
                <a:latin typeface="+mn-lt"/>
                <a:ea typeface="+mn-ea"/>
                <a:cs typeface="+mn-cs"/>
              </a:rPr>
              <a:t>line 428</a:t>
            </a:r>
            <a:r>
              <a:rPr lang="en-US" sz="1200" kern="1200" baseline="0" dirty="0" smtClean="0">
                <a:solidFill>
                  <a:schemeClr val="tx1"/>
                </a:solidFill>
                <a:effectLst/>
                <a:latin typeface="+mn-lt"/>
                <a:ea typeface="+mn-ea"/>
                <a:cs typeface="+mn-cs"/>
              </a:rPr>
              <a:t> she shows positive appreciation for being around them if they were all speaking Hawaiian with “coolest thing”. And she  reiterates the same stance in line </a:t>
            </a:r>
            <a:r>
              <a:rPr lang="en-US" sz="1200" b="1" kern="1200" baseline="0" dirty="0" smtClean="0">
                <a:solidFill>
                  <a:schemeClr val="tx1"/>
                </a:solidFill>
                <a:effectLst/>
                <a:latin typeface="+mn-lt"/>
                <a:ea typeface="+mn-ea"/>
                <a:cs typeface="+mn-cs"/>
              </a:rPr>
              <a:t>431</a:t>
            </a:r>
            <a:r>
              <a:rPr lang="en-US" sz="1200" kern="1200" baseline="0" dirty="0" smtClean="0">
                <a:solidFill>
                  <a:schemeClr val="tx1"/>
                </a:solidFill>
                <a:effectLst/>
                <a:latin typeface="+mn-lt"/>
                <a:ea typeface="+mn-ea"/>
                <a:cs typeface="+mn-cs"/>
              </a:rPr>
              <a:t> stating it would be “so cool”.</a:t>
            </a:r>
          </a:p>
          <a:p>
            <a:endParaRPr lang="en-US" sz="1200" kern="1200" baseline="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7135972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we see that </a:t>
            </a:r>
            <a:r>
              <a:rPr lang="en-US" baseline="0" dirty="0" err="1" smtClean="0"/>
              <a:t>Pualei’s</a:t>
            </a:r>
            <a:r>
              <a:rPr lang="en-US" baseline="0" dirty="0" smtClean="0"/>
              <a:t> stances </a:t>
            </a:r>
            <a:r>
              <a:rPr lang="en-US" baseline="0" dirty="0" err="1" smtClean="0"/>
              <a:t>disalign</a:t>
            </a:r>
            <a:r>
              <a:rPr lang="en-US" baseline="0" dirty="0" smtClean="0"/>
              <a:t> with the younger generations, who express negative affect in the form of shame and fear about speaking Hawaiian. The result is that </a:t>
            </a:r>
            <a:r>
              <a:rPr lang="en-US" baseline="0" dirty="0" err="1" smtClean="0"/>
              <a:t>Pualei</a:t>
            </a:r>
            <a:r>
              <a:rPr lang="en-US" baseline="0" dirty="0" smtClean="0"/>
              <a:t> is maintaining a positive view of Hawaiian despite negative sentiments around her, and she is modeling a positive attitude towards Hawaiian (and an identity </a:t>
            </a:r>
            <a:r>
              <a:rPr lang="en-US" baseline="0" smtClean="0"/>
              <a:t>that shows </a:t>
            </a:r>
            <a:r>
              <a:rPr lang="en-US" baseline="0" dirty="0" smtClean="0"/>
              <a:t>pride in Hawaiian) to the </a:t>
            </a:r>
            <a:r>
              <a:rPr lang="en-US" baseline="0" smtClean="0"/>
              <a:t>younger generations </a:t>
            </a:r>
            <a:r>
              <a:rPr lang="en-US" baseline="0" dirty="0" smtClean="0"/>
              <a:t>that has the potential to be aligned with over the course of time. </a:t>
            </a:r>
          </a:p>
        </p:txBody>
      </p:sp>
      <p:sp>
        <p:nvSpPr>
          <p:cNvPr id="4" name="Slide Number Placeholder 3"/>
          <p:cNvSpPr>
            <a:spLocks noGrp="1"/>
          </p:cNvSpPr>
          <p:nvPr>
            <p:ph type="sldNum" sz="quarter" idx="10"/>
          </p:nvPr>
        </p:nvSpPr>
        <p:spPr/>
        <p:txBody>
          <a:bodyPr/>
          <a:lstStyle/>
          <a:p>
            <a:fld id="{D00B4C89-FF9F-9245-809E-D574074C8C2D}"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we return to a quantitative</a:t>
            </a:r>
            <a:r>
              <a:rPr lang="en-US" baseline="0" dirty="0" smtClean="0"/>
              <a:t> view of the appraisals by </a:t>
            </a:r>
            <a:r>
              <a:rPr lang="en-US" baseline="0" dirty="0" err="1" smtClean="0"/>
              <a:t>Pualei</a:t>
            </a:r>
            <a:r>
              <a:rPr lang="en-US" baseline="0" dirty="0" smtClean="0"/>
              <a:t>, who has revitalized Hawaiian compared to </a:t>
            </a:r>
            <a:r>
              <a:rPr lang="en-US" baseline="0" dirty="0" err="1" smtClean="0"/>
              <a:t>Moana</a:t>
            </a:r>
            <a:r>
              <a:rPr lang="en-US" baseline="0" dirty="0" smtClean="0"/>
              <a:t>, who has experienced language shift to English and Pidgin.</a:t>
            </a:r>
          </a:p>
          <a:p>
            <a:endParaRPr lang="en-US" baseline="0" dirty="0" smtClean="0"/>
          </a:p>
          <a:p>
            <a:r>
              <a:rPr lang="en-US" dirty="0" smtClean="0"/>
              <a:t>On</a:t>
            </a:r>
            <a:r>
              <a:rPr lang="en-US" baseline="0" dirty="0" smtClean="0"/>
              <a:t> one level, it’s significant that </a:t>
            </a:r>
            <a:r>
              <a:rPr lang="en-US" baseline="0" dirty="0" err="1" smtClean="0"/>
              <a:t>Pualei</a:t>
            </a:r>
            <a:r>
              <a:rPr lang="en-US" baseline="0" dirty="0" smtClean="0"/>
              <a:t> has more positive evaluations overall, similar to what we saw for </a:t>
            </a:r>
            <a:r>
              <a:rPr lang="en-US" baseline="0" dirty="0" err="1" smtClean="0"/>
              <a:t>Seiya</a:t>
            </a:r>
            <a:r>
              <a:rPr lang="en-US" baseline="0" dirty="0" smtClean="0"/>
              <a:t> in reference to Japanese.  In contrast, and like Wally, </a:t>
            </a:r>
            <a:r>
              <a:rPr lang="en-US" baseline="0" dirty="0" err="1" smtClean="0"/>
              <a:t>Moana</a:t>
            </a:r>
            <a:r>
              <a:rPr lang="en-US" baseline="0" dirty="0" smtClean="0"/>
              <a:t> has fewer appraisals overall. </a:t>
            </a:r>
            <a:r>
              <a:rPr lang="en-US" baseline="0" dirty="0" err="1" smtClean="0"/>
              <a:t>Moana</a:t>
            </a:r>
            <a:r>
              <a:rPr lang="en-US" baseline="0" dirty="0" smtClean="0"/>
              <a:t> also has more negative appraisals of the language, which implies that negative language attitudes are part of the explanation of her language shift. </a:t>
            </a:r>
          </a:p>
          <a:p>
            <a:endParaRPr lang="en-US" baseline="0" dirty="0" smtClean="0"/>
          </a:p>
          <a:p>
            <a:r>
              <a:rPr lang="en-US" baseline="0" dirty="0" smtClean="0"/>
              <a:t>Returning to </a:t>
            </a:r>
            <a:r>
              <a:rPr lang="en-US" baseline="0" dirty="0" err="1" smtClean="0"/>
              <a:t>Pualei</a:t>
            </a:r>
            <a:r>
              <a:rPr lang="en-US" baseline="0" dirty="0" smtClean="0"/>
              <a:t> - We might wonder why there are so many negative evaluations in her data. But, we also need to recall that in discourse, </a:t>
            </a:r>
            <a:r>
              <a:rPr lang="en-US" baseline="0" dirty="0" err="1" smtClean="0"/>
              <a:t>Pualei</a:t>
            </a:r>
            <a:r>
              <a:rPr lang="en-US" baseline="0" dirty="0" smtClean="0"/>
              <a:t> responded to negative appraisals by others with positive affect, judgment, and appreciation for Hawaiian. This is not the pattern that we saw in </a:t>
            </a:r>
            <a:r>
              <a:rPr lang="en-US" baseline="0" dirty="0" err="1" smtClean="0"/>
              <a:t>Moana’s</a:t>
            </a:r>
            <a:r>
              <a:rPr lang="en-US" baseline="0" dirty="0" smtClean="0"/>
              <a:t> discourse.</a:t>
            </a:r>
            <a:endParaRPr lang="en-US" dirty="0"/>
          </a:p>
        </p:txBody>
      </p:sp>
    </p:spTree>
    <p:extLst>
      <p:ext uri="{BB962C8B-B14F-4D97-AF65-F5344CB8AC3E}">
        <p14:creationId xmlns:p14="http://schemas.microsoft.com/office/powerpoint/2010/main" val="2118796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3" name="Shape 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AB8EFEF-2A4C-6748-8169-57785E819E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FAB8EFEF-2A4C-6748-8169-57785E819E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Here</a:t>
            </a:r>
            <a:r>
              <a:rPr lang="en-US" baseline="0" dirty="0" smtClean="0"/>
              <a:t> is an overview of the 10 Hawaiian identified participants we selected for today’s presentation. As you can see, there is a mix of island, age, and gender. The category LANGUAGES refers to the languages that each person claimed some knowledge of in the interview. The right hand column shows the languages of the past 2 generations. </a:t>
            </a:r>
            <a:endParaRPr lang="en-US" dirty="0"/>
          </a:p>
        </p:txBody>
      </p:sp>
      <p:sp>
        <p:nvSpPr>
          <p:cNvPr id="4" name="Slide Number Placeholder 3"/>
          <p:cNvSpPr>
            <a:spLocks noGrp="1"/>
          </p:cNvSpPr>
          <p:nvPr>
            <p:ph type="sldNum" sz="quarter" idx="10"/>
          </p:nvPr>
        </p:nvSpPr>
        <p:spPr/>
        <p:txBody>
          <a:bodyPr/>
          <a:lstStyle/>
          <a:p>
            <a:fld id="{D00B4C89-FF9F-9245-809E-D574074C8C2D}"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Here is the</a:t>
            </a:r>
            <a:r>
              <a:rPr lang="en-US" baseline="0" dirty="0" smtClean="0"/>
              <a:t> information on our Japanese-identified participants. </a:t>
            </a:r>
          </a:p>
          <a:p>
            <a:endParaRPr lang="en-US" dirty="0" smtClean="0"/>
          </a:p>
          <a:p>
            <a:endParaRPr lang="en-US" dirty="0" smtClean="0"/>
          </a:p>
        </p:txBody>
      </p:sp>
    </p:spTree>
    <p:extLst>
      <p:ext uri="{BB962C8B-B14F-4D97-AF65-F5344CB8AC3E}">
        <p14:creationId xmlns:p14="http://schemas.microsoft.com/office/powerpoint/2010/main" val="1284157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96531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Here we first provide a</a:t>
            </a:r>
            <a:r>
              <a:rPr lang="en-US" baseline="0" dirty="0" smtClean="0"/>
              <a:t> big picture view of language attitudes that came out of our coding of the interviews.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Overall, there are more negative appraisals of Hawaiian compared to Japanese. We think this relates to the more stigmatized status of Hawaiian over the course of time, at least as voiced by the interviewees and their family members. It also suggests that in recounting linguistic family trees, these negative appraisals provided the participants with stance leads which they could then respond to with stance follows. What we suggest is that oftentimes, and particularly for those who are involved in revitalizing the language, the participants </a:t>
            </a:r>
            <a:r>
              <a:rPr lang="en-US" baseline="0" dirty="0" err="1" smtClean="0"/>
              <a:t>disaligned</a:t>
            </a:r>
            <a:r>
              <a:rPr lang="en-US" baseline="0" dirty="0" smtClean="0"/>
              <a:t> with negative appraisals. A striking result is the high number of negative judgments in relation to Hawaiian, which were arguably countered in some ways with the high number of positive affect.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 contrast, Japanese shows more positive evaluations across the board. Our interpretation of this is that Japanese language abilities are less likely to supplant English as a medium of schooling (as Hawaiian immersion does), and hence attitudes towards Japanese are less controversial. We also believe that Japanese is viewed more positively due to its position in the Asia Pacific region and as an important language linked to a nation with a strong economy. </a:t>
            </a:r>
            <a:endParaRPr lang="en-US" dirty="0"/>
          </a:p>
        </p:txBody>
      </p:sp>
      <p:sp>
        <p:nvSpPr>
          <p:cNvPr id="4" name="Slide Number Placeholder 3"/>
          <p:cNvSpPr>
            <a:spLocks noGrp="1"/>
          </p:cNvSpPr>
          <p:nvPr>
            <p:ph type="sldNum" sz="quarter" idx="10"/>
          </p:nvPr>
        </p:nvSpPr>
        <p:spPr/>
        <p:txBody>
          <a:bodyPr/>
          <a:lstStyle/>
          <a:p>
            <a:fld id="{D00B4C89-FF9F-9245-809E-D574074C8C2D}"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C55A0-947D-E34B-92B7-E59DA5590BE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55A0-947D-E34B-92B7-E59DA5590BE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6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55A0-947D-E34B-92B7-E59DA5590BE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2" name="Shape 12"/>
          <p:cNvSpPr txBox="1">
            <a:spLocks noGrp="1"/>
          </p:cNvSpPr>
          <p:nvPr>
            <p:ph type="body" idx="1"/>
          </p:nvPr>
        </p:nvSpPr>
        <p:spPr>
          <a:xfrm>
            <a:off x="457200" y="1600200"/>
            <a:ext cx="8229600" cy="496757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extLst>
      <p:ext uri="{BB962C8B-B14F-4D97-AF65-F5344CB8AC3E}">
        <p14:creationId xmlns:p14="http://schemas.microsoft.com/office/powerpoint/2010/main" val="24810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C55A0-947D-E34B-92B7-E59DA5590BE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C55A0-947D-E34B-92B7-E59DA5590BE8}" type="datetimeFigureOut">
              <a:rPr lang="en-US" smtClean="0"/>
              <a:pPr/>
              <a:t>11/4/15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C55A0-947D-E34B-92B7-E59DA5590BE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C55A0-947D-E34B-92B7-E59DA5590BE8}" type="datetimeFigureOut">
              <a:rPr lang="en-US" smtClean="0"/>
              <a:pPr/>
              <a:t>11/4/15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C55A0-947D-E34B-92B7-E59DA5590BE8}" type="datetimeFigureOut">
              <a:rPr lang="en-US" smtClean="0"/>
              <a:pPr/>
              <a:t>11/4/15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C55A0-947D-E34B-92B7-E59DA5590BE8}" type="datetimeFigureOut">
              <a:rPr lang="en-US" smtClean="0"/>
              <a:pPr/>
              <a:t>11/4/15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43511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C55A0-947D-E34B-92B7-E59DA5590BE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5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C55A0-947D-E34B-92B7-E59DA5590BE8}" type="datetimeFigureOut">
              <a:rPr lang="en-US" smtClean="0"/>
              <a:pPr/>
              <a:t>11/4/15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767A47-765D-8F45-A5D0-F9E9C8056C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C55A0-947D-E34B-92B7-E59DA5590BE8}" type="datetimeFigureOut">
              <a:rPr lang="en-US" smtClean="0"/>
              <a:pPr/>
              <a:t>11/4/15</a:t>
            </a:fld>
            <a:endParaRPr lang="en-US"/>
          </a:p>
        </p:txBody>
      </p:sp>
      <p:sp>
        <p:nvSpPr>
          <p:cNvPr id="5" name="Footer Placeholder 4"/>
          <p:cNvSpPr>
            <a:spLocks noGrp="1"/>
          </p:cNvSpPr>
          <p:nvPr>
            <p:ph type="ftr" sz="quarter" idx="3"/>
          </p:nvPr>
        </p:nvSpPr>
        <p:spPr>
          <a:xfrm>
            <a:off x="3124200" y="635637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7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67A47-765D-8F45-A5D0-F9E9C8056C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07" y="957037"/>
            <a:ext cx="8520084" cy="2337380"/>
          </a:xfrm>
          <a:gradFill flip="none" rotWithShape="1">
            <a:gsLst>
              <a:gs pos="0">
                <a:schemeClr val="accent5">
                  <a:lumMod val="75000"/>
                </a:schemeClr>
              </a:gs>
              <a:gs pos="100000">
                <a:srgbClr val="FFFFFF">
                  <a:alpha val="64000"/>
                </a:srgbClr>
              </a:gs>
            </a:gsLst>
            <a:lin ang="0" scaled="1"/>
            <a:tileRect/>
          </a:gradFill>
        </p:spPr>
        <p:txBody>
          <a:bodyPr>
            <a:noAutofit/>
          </a:bodyPr>
          <a:lstStyle/>
          <a:p>
            <a:r>
              <a:rPr lang="en-US" sz="3200" dirty="0" smtClean="0"/>
              <a:t>The </a:t>
            </a:r>
            <a:r>
              <a:rPr lang="en-US" sz="3200" dirty="0"/>
              <a:t>role of</a:t>
            </a:r>
            <a:r>
              <a:rPr lang="en-US" sz="3200" dirty="0" smtClean="0"/>
              <a:t> the family </a:t>
            </a:r>
            <a:r>
              <a:rPr lang="en-US" sz="3200" dirty="0"/>
              <a:t>in </a:t>
            </a:r>
            <a:r>
              <a:rPr lang="en-US" sz="3200" dirty="0" err="1"/>
              <a:t>ethnolinguistic</a:t>
            </a:r>
            <a:r>
              <a:rPr lang="en-US" sz="3200" dirty="0"/>
              <a:t> identity</a:t>
            </a:r>
            <a:r>
              <a:rPr lang="en-US" sz="3200" dirty="0" smtClean="0"/>
              <a:t>:</a:t>
            </a:r>
            <a:r>
              <a:rPr lang="en-US" sz="3400" dirty="0" smtClean="0"/>
              <a:t/>
            </a:r>
            <a:br>
              <a:rPr lang="en-US" sz="3400" dirty="0" smtClean="0"/>
            </a:br>
            <a:r>
              <a:rPr lang="en-US" sz="3200" dirty="0" smtClean="0"/>
              <a:t> </a:t>
            </a:r>
            <a:r>
              <a:rPr lang="en-US" sz="3100" dirty="0" smtClean="0"/>
              <a:t>Japanese &amp; </a:t>
            </a:r>
            <a:r>
              <a:rPr lang="en-US" sz="3100" dirty="0"/>
              <a:t>Hawaiian language </a:t>
            </a:r>
            <a:r>
              <a:rPr lang="en-US" sz="3100" dirty="0" smtClean="0"/>
              <a:t>histories </a:t>
            </a:r>
            <a:r>
              <a:rPr lang="en-US" sz="3200" dirty="0" smtClean="0"/>
              <a:t/>
            </a:r>
            <a:br>
              <a:rPr lang="en-US" sz="3200" dirty="0" smtClean="0"/>
            </a:br>
            <a:endParaRPr lang="en-US" sz="3200" dirty="0"/>
          </a:p>
        </p:txBody>
      </p:sp>
      <p:pic>
        <p:nvPicPr>
          <p:cNvPr id="4" name="Picture 3" descr="AAAL 2015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5090" y="5918803"/>
            <a:ext cx="1448423" cy="875160"/>
          </a:xfrm>
          <a:prstGeom prst="rect">
            <a:avLst/>
          </a:prstGeom>
        </p:spPr>
      </p:pic>
      <p:pic>
        <p:nvPicPr>
          <p:cNvPr id="5" name="Picture 4" descr="left.jpg"/>
          <p:cNvPicPr>
            <a:picLocks noChangeAspect="1"/>
          </p:cNvPicPr>
          <p:nvPr/>
        </p:nvPicPr>
        <p:blipFill rotWithShape="1">
          <a:blip r:embed="rId4">
            <a:extLst>
              <a:ext uri="{28A0092B-C50C-407E-A947-70E740481C1C}">
                <a14:useLocalDpi xmlns:a14="http://schemas.microsoft.com/office/drawing/2010/main" val="0"/>
              </a:ext>
            </a:extLst>
          </a:blip>
          <a:srcRect l="2786" b="10272"/>
          <a:stretch/>
        </p:blipFill>
        <p:spPr>
          <a:xfrm>
            <a:off x="76200" y="5790546"/>
            <a:ext cx="2476500" cy="1003441"/>
          </a:xfrm>
          <a:prstGeom prst="rect">
            <a:avLst/>
          </a:prstGeom>
        </p:spPr>
      </p:pic>
      <p:pic>
        <p:nvPicPr>
          <p:cNvPr id="6" name="Picture 5" descr="sato center.png"/>
          <p:cNvPicPr>
            <a:picLocks noChangeAspect="1"/>
          </p:cNvPicPr>
          <p:nvPr/>
        </p:nvPicPr>
        <p:blipFill>
          <a:blip r:embed="rId5">
            <a:alphaModFix amt="80000"/>
            <a:extLst>
              <a:ext uri="{28A0092B-C50C-407E-A947-70E740481C1C}">
                <a14:useLocalDpi xmlns:a14="http://schemas.microsoft.com/office/drawing/2010/main" val="0"/>
              </a:ext>
            </a:extLst>
          </a:blip>
          <a:stretch>
            <a:fillRect/>
          </a:stretch>
        </p:blipFill>
        <p:spPr>
          <a:xfrm>
            <a:off x="2662334" y="5918803"/>
            <a:ext cx="4606169" cy="875160"/>
          </a:xfrm>
          <a:prstGeom prst="rect">
            <a:avLst/>
          </a:prstGeom>
        </p:spPr>
      </p:pic>
      <p:sp>
        <p:nvSpPr>
          <p:cNvPr id="7" name="Shape 24"/>
          <p:cNvSpPr txBox="1">
            <a:spLocks/>
          </p:cNvSpPr>
          <p:nvPr/>
        </p:nvSpPr>
        <p:spPr>
          <a:xfrm>
            <a:off x="831360" y="4242393"/>
            <a:ext cx="7553688" cy="1039719"/>
          </a:xfrm>
          <a:prstGeom prst="rect">
            <a:avLst/>
          </a:prstGeom>
        </p:spPr>
        <p:txBody>
          <a:bodyPr vert="horz" lIns="91425" tIns="91425" rIns="91425" bIns="91425" anchor="t" anchorCtr="0">
            <a:no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gn="ctr">
              <a:spcBef>
                <a:spcPts val="0"/>
              </a:spcBef>
              <a:buFont typeface="Wingdings 2"/>
              <a:buNone/>
            </a:pPr>
            <a:r>
              <a:rPr lang="en-US" sz="2400" b="1" dirty="0" smtClean="0">
                <a:solidFill>
                  <a:schemeClr val="accent5">
                    <a:lumMod val="75000"/>
                  </a:schemeClr>
                </a:solidFill>
                <a:latin typeface="Calibri"/>
                <a:cs typeface="Calibri"/>
              </a:rPr>
              <a:t>Christina Higgins, </a:t>
            </a:r>
            <a:r>
              <a:rPr lang="en" sz="2400" b="1" dirty="0" smtClean="0">
                <a:solidFill>
                  <a:schemeClr val="accent5">
                    <a:lumMod val="75000"/>
                  </a:schemeClr>
                </a:solidFill>
                <a:latin typeface="Calibri"/>
                <a:cs typeface="Calibri"/>
              </a:rPr>
              <a:t>Gavin Lamb</a:t>
            </a:r>
            <a:r>
              <a:rPr lang="en-US" sz="2400" b="1" dirty="0" smtClean="0">
                <a:solidFill>
                  <a:schemeClr val="accent5">
                    <a:lumMod val="75000"/>
                  </a:schemeClr>
                </a:solidFill>
                <a:latin typeface="Calibri"/>
                <a:cs typeface="Calibri"/>
              </a:rPr>
              <a:t>,</a:t>
            </a:r>
            <a:r>
              <a:rPr lang="en" sz="2400" b="1" dirty="0" smtClean="0">
                <a:solidFill>
                  <a:schemeClr val="accent5">
                    <a:lumMod val="75000"/>
                  </a:schemeClr>
                </a:solidFill>
                <a:latin typeface="Calibri"/>
                <a:cs typeface="Calibri"/>
              </a:rPr>
              <a:t> &amp; Mónica Vidal</a:t>
            </a:r>
            <a:endParaRPr lang="en-US" sz="2400" b="1" dirty="0" smtClean="0">
              <a:solidFill>
                <a:schemeClr val="accent5">
                  <a:lumMod val="75000"/>
                </a:schemeClr>
              </a:solidFill>
              <a:latin typeface="Calibri"/>
              <a:cs typeface="Calibri"/>
            </a:endParaRPr>
          </a:p>
          <a:p>
            <a:pPr algn="ctr">
              <a:spcBef>
                <a:spcPts val="0"/>
              </a:spcBef>
              <a:buNone/>
            </a:pPr>
            <a:r>
              <a:rPr lang="en-US" sz="2400" dirty="0" smtClean="0">
                <a:solidFill>
                  <a:schemeClr val="accent5">
                    <a:lumMod val="75000"/>
                  </a:schemeClr>
                </a:solidFill>
                <a:latin typeface="Calibri"/>
                <a:cs typeface="Calibri"/>
              </a:rPr>
              <a:t>University of Hawai‘i at </a:t>
            </a:r>
            <a:r>
              <a:rPr lang="en-US" sz="2400" dirty="0" err="1" smtClean="0">
                <a:solidFill>
                  <a:schemeClr val="accent5">
                    <a:lumMod val="75000"/>
                  </a:schemeClr>
                </a:solidFill>
                <a:latin typeface="Calibri"/>
                <a:cs typeface="Calibri"/>
              </a:rPr>
              <a:t>Mānoa</a:t>
            </a:r>
            <a:endParaRPr lang="en-US" sz="2400" dirty="0" smtClean="0">
              <a:solidFill>
                <a:schemeClr val="accent5">
                  <a:lumMod val="75000"/>
                </a:schemeClr>
              </a:solidFill>
              <a:latin typeface="Calibri"/>
              <a:cs typeface="Calibri"/>
            </a:endParaRPr>
          </a:p>
        </p:txBody>
      </p:sp>
    </p:spTree>
    <p:extLst>
      <p:ext uri="{BB962C8B-B14F-4D97-AF65-F5344CB8AC3E}">
        <p14:creationId xmlns:p14="http://schemas.microsoft.com/office/powerpoint/2010/main" val="36124720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91"/>
            <a:ext cx="8229600" cy="871640"/>
          </a:xfrm>
          <a:gradFill flip="none" rotWithShape="1">
            <a:gsLst>
              <a:gs pos="0">
                <a:schemeClr val="accent5"/>
              </a:gs>
              <a:gs pos="100000">
                <a:srgbClr val="FFFFFF"/>
              </a:gs>
            </a:gsLst>
            <a:lin ang="0" scaled="1"/>
            <a:tileRect/>
          </a:gradFill>
        </p:spPr>
        <p:txBody>
          <a:bodyPr>
            <a:normAutofit/>
          </a:bodyPr>
          <a:lstStyle/>
          <a:p>
            <a:r>
              <a:rPr lang="en-US" dirty="0" smtClean="0"/>
              <a:t>Language attitudes as stances</a:t>
            </a:r>
            <a:endParaRPr lang="en-US" dirty="0"/>
          </a:p>
        </p:txBody>
      </p:sp>
      <p:sp>
        <p:nvSpPr>
          <p:cNvPr id="3" name="Content Placeholder 2"/>
          <p:cNvSpPr>
            <a:spLocks noGrp="1"/>
          </p:cNvSpPr>
          <p:nvPr>
            <p:ph idx="1"/>
          </p:nvPr>
        </p:nvSpPr>
        <p:spPr/>
        <p:txBody>
          <a:bodyPr>
            <a:normAutofit/>
          </a:bodyPr>
          <a:lstStyle/>
          <a:p>
            <a:pPr>
              <a:buFont typeface="Arial"/>
              <a:buChar char="•"/>
            </a:pPr>
            <a:endParaRPr lang="en-US" dirty="0" smtClean="0"/>
          </a:p>
          <a:p>
            <a:pPr>
              <a:buFont typeface="Arial"/>
              <a:buChar char="•"/>
            </a:pPr>
            <a:r>
              <a:rPr lang="en-US" dirty="0" smtClean="0"/>
              <a:t>How speakers position themselves in talking about intergenerational transmission of language</a:t>
            </a:r>
          </a:p>
          <a:p>
            <a:pPr lvl="1">
              <a:buFont typeface="Arial"/>
              <a:buChar char="•"/>
            </a:pPr>
            <a:r>
              <a:rPr lang="en-US" dirty="0" smtClean="0"/>
              <a:t>Stance leads</a:t>
            </a:r>
          </a:p>
          <a:p>
            <a:pPr lvl="1">
              <a:buFont typeface="Arial"/>
              <a:buChar char="•"/>
            </a:pPr>
            <a:r>
              <a:rPr lang="en-US" dirty="0" smtClean="0"/>
              <a:t>Stance follows</a:t>
            </a:r>
          </a:p>
          <a:p>
            <a:pPr lvl="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lstStyle/>
          <a:p>
            <a:r>
              <a:rPr lang="en-US" dirty="0" smtClean="0"/>
              <a:t>JAPANESE</a:t>
            </a:r>
            <a:endParaRPr lang="en-US" dirty="0"/>
          </a:p>
        </p:txBody>
      </p:sp>
      <p:sp>
        <p:nvSpPr>
          <p:cNvPr id="3" name="Content Placeholder 2"/>
          <p:cNvSpPr>
            <a:spLocks noGrp="1"/>
          </p:cNvSpPr>
          <p:nvPr>
            <p:ph idx="1"/>
          </p:nvPr>
        </p:nvSpPr>
        <p:spPr/>
        <p:txBody>
          <a:bodyPr/>
          <a:lstStyle/>
          <a:p>
            <a:r>
              <a:rPr lang="en-US" dirty="0" smtClean="0">
                <a:latin typeface="Calibri (Body)"/>
                <a:cs typeface="Calibri (Body)"/>
              </a:rPr>
              <a:t>2 CASE STUDIES OF STANCETAKING</a:t>
            </a:r>
          </a:p>
          <a:p>
            <a:pPr>
              <a:buNone/>
            </a:pPr>
            <a:endParaRPr lang="en-US" dirty="0" smtClean="0">
              <a:latin typeface="Calibri (Body)"/>
              <a:cs typeface="Calibri (Body)"/>
            </a:endParaRPr>
          </a:p>
          <a:p>
            <a:pPr lvl="1"/>
            <a:r>
              <a:rPr lang="en-US" sz="3000" dirty="0" smtClean="0"/>
              <a:t>Shift</a:t>
            </a:r>
          </a:p>
          <a:p>
            <a:pPr lvl="1"/>
            <a:r>
              <a:rPr lang="en-US" sz="3000" dirty="0" smtClean="0"/>
              <a:t>Maintenance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707"/>
            <a:ext cx="8229600" cy="726778"/>
          </a:xfrm>
          <a:gradFill flip="none" rotWithShape="1">
            <a:gsLst>
              <a:gs pos="0">
                <a:schemeClr val="accent5"/>
              </a:gs>
              <a:gs pos="100000">
                <a:srgbClr val="FFFFFF"/>
              </a:gs>
            </a:gsLst>
            <a:lin ang="0" scaled="1"/>
            <a:tileRect/>
          </a:gradFill>
        </p:spPr>
        <p:txBody>
          <a:bodyPr>
            <a:normAutofit fontScale="90000"/>
          </a:bodyPr>
          <a:lstStyle/>
          <a:p>
            <a:r>
              <a:rPr lang="en-US" dirty="0" smtClean="0"/>
              <a:t>Wally’s family tree</a:t>
            </a:r>
            <a:endParaRPr lang="en-US" dirty="0"/>
          </a:p>
        </p:txBody>
      </p:sp>
      <p:sp>
        <p:nvSpPr>
          <p:cNvPr id="6" name="Rectangle 5"/>
          <p:cNvSpPr/>
          <p:nvPr/>
        </p:nvSpPr>
        <p:spPr>
          <a:xfrm>
            <a:off x="440167" y="93850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2265978" y="941701"/>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194449" y="925685"/>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062096" y="925685"/>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324685" y="2812217"/>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075978" y="281221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3775038" y="3941490"/>
            <a:ext cx="1681480" cy="1129273"/>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866588" y="1078388"/>
            <a:ext cx="1045882" cy="923330"/>
          </a:xfrm>
          <a:prstGeom prst="rect">
            <a:avLst/>
          </a:prstGeom>
          <a:noFill/>
        </p:spPr>
        <p:txBody>
          <a:bodyPr wrap="square" rtlCol="0">
            <a:spAutoFit/>
          </a:bodyPr>
          <a:lstStyle/>
          <a:p>
            <a:r>
              <a:rPr lang="en-US" b="1" dirty="0" smtClean="0">
                <a:solidFill>
                  <a:srgbClr val="000090"/>
                </a:solidFill>
              </a:rPr>
              <a:t>Japanese</a:t>
            </a:r>
          </a:p>
          <a:p>
            <a:r>
              <a:rPr lang="en-US" dirty="0" smtClean="0"/>
              <a:t>Pidgin</a:t>
            </a:r>
          </a:p>
          <a:p>
            <a:r>
              <a:rPr lang="en-US" dirty="0" smtClean="0"/>
              <a:t>English</a:t>
            </a:r>
            <a:endParaRPr lang="en-US" dirty="0"/>
          </a:p>
        </p:txBody>
      </p:sp>
      <p:sp>
        <p:nvSpPr>
          <p:cNvPr id="17" name="TextBox 16"/>
          <p:cNvSpPr txBox="1"/>
          <p:nvPr/>
        </p:nvSpPr>
        <p:spPr>
          <a:xfrm>
            <a:off x="2587812" y="1078388"/>
            <a:ext cx="1045882" cy="923330"/>
          </a:xfrm>
          <a:prstGeom prst="rect">
            <a:avLst/>
          </a:prstGeom>
          <a:noFill/>
        </p:spPr>
        <p:txBody>
          <a:bodyPr wrap="square" rtlCol="0">
            <a:spAutoFit/>
          </a:bodyPr>
          <a:lstStyle/>
          <a:p>
            <a:r>
              <a:rPr lang="en-US" b="1" dirty="0">
                <a:solidFill>
                  <a:srgbClr val="000090"/>
                </a:solidFill>
              </a:rPr>
              <a:t>Japanese</a:t>
            </a:r>
            <a:endParaRPr lang="en-US" dirty="0" smtClean="0"/>
          </a:p>
          <a:p>
            <a:r>
              <a:rPr lang="en-US" dirty="0" smtClean="0"/>
              <a:t>Pidgin</a:t>
            </a:r>
          </a:p>
          <a:p>
            <a:r>
              <a:rPr lang="en-US" dirty="0" smtClean="0"/>
              <a:t>English</a:t>
            </a:r>
            <a:endParaRPr lang="en-US" dirty="0"/>
          </a:p>
        </p:txBody>
      </p:sp>
      <p:sp>
        <p:nvSpPr>
          <p:cNvPr id="19" name="TextBox 18"/>
          <p:cNvSpPr txBox="1"/>
          <p:nvPr/>
        </p:nvSpPr>
        <p:spPr>
          <a:xfrm>
            <a:off x="1609421" y="3018159"/>
            <a:ext cx="1313114" cy="923330"/>
          </a:xfrm>
          <a:prstGeom prst="rect">
            <a:avLst/>
          </a:prstGeom>
          <a:noFill/>
        </p:spPr>
        <p:txBody>
          <a:bodyPr wrap="square" rtlCol="0">
            <a:spAutoFit/>
          </a:bodyPr>
          <a:lstStyle/>
          <a:p>
            <a:r>
              <a:rPr lang="en-US" dirty="0" smtClean="0"/>
              <a:t>Japanese</a:t>
            </a:r>
          </a:p>
          <a:p>
            <a:r>
              <a:rPr lang="en-US" dirty="0" smtClean="0"/>
              <a:t>Pidgin</a:t>
            </a:r>
          </a:p>
          <a:p>
            <a:r>
              <a:rPr lang="en-US" dirty="0" smtClean="0"/>
              <a:t>English</a:t>
            </a:r>
            <a:endParaRPr lang="en-US" dirty="0"/>
          </a:p>
        </p:txBody>
      </p:sp>
      <p:sp>
        <p:nvSpPr>
          <p:cNvPr id="21" name="TextBox 20"/>
          <p:cNvSpPr txBox="1"/>
          <p:nvPr/>
        </p:nvSpPr>
        <p:spPr>
          <a:xfrm>
            <a:off x="4198487" y="4147433"/>
            <a:ext cx="844815" cy="923330"/>
          </a:xfrm>
          <a:prstGeom prst="rect">
            <a:avLst/>
          </a:prstGeom>
          <a:noFill/>
        </p:spPr>
        <p:txBody>
          <a:bodyPr wrap="none" rtlCol="0">
            <a:spAutoFit/>
          </a:bodyPr>
          <a:lstStyle/>
          <a:p>
            <a:r>
              <a:rPr lang="en-US" dirty="0" smtClean="0"/>
              <a:t>Pidgin</a:t>
            </a:r>
          </a:p>
          <a:p>
            <a:r>
              <a:rPr lang="en-US" dirty="0" smtClean="0"/>
              <a:t>English</a:t>
            </a:r>
          </a:p>
          <a:p>
            <a:endParaRPr lang="en-US" dirty="0"/>
          </a:p>
        </p:txBody>
      </p:sp>
      <p:sp>
        <p:nvSpPr>
          <p:cNvPr id="24" name="TextBox 23"/>
          <p:cNvSpPr txBox="1"/>
          <p:nvPr/>
        </p:nvSpPr>
        <p:spPr>
          <a:xfrm>
            <a:off x="6362773" y="3018159"/>
            <a:ext cx="1398646" cy="923330"/>
          </a:xfrm>
          <a:prstGeom prst="rect">
            <a:avLst/>
          </a:prstGeom>
          <a:noFill/>
        </p:spPr>
        <p:txBody>
          <a:bodyPr wrap="square" rtlCol="0">
            <a:spAutoFit/>
          </a:bodyPr>
          <a:lstStyle/>
          <a:p>
            <a:r>
              <a:rPr lang="en-US" dirty="0" smtClean="0"/>
              <a:t>Japanese</a:t>
            </a:r>
          </a:p>
          <a:p>
            <a:r>
              <a:rPr lang="en-US" dirty="0" smtClean="0"/>
              <a:t>English</a:t>
            </a:r>
          </a:p>
          <a:p>
            <a:r>
              <a:rPr lang="en-US" dirty="0" smtClean="0"/>
              <a:t>Pidgin</a:t>
            </a:r>
            <a:endParaRPr lang="en-US" dirty="0"/>
          </a:p>
        </p:txBody>
      </p:sp>
      <p:sp>
        <p:nvSpPr>
          <p:cNvPr id="27" name="TextBox 26"/>
          <p:cNvSpPr txBox="1"/>
          <p:nvPr/>
        </p:nvSpPr>
        <p:spPr>
          <a:xfrm>
            <a:off x="1724036" y="4114401"/>
            <a:ext cx="795222" cy="369332"/>
          </a:xfrm>
          <a:prstGeom prst="rect">
            <a:avLst/>
          </a:prstGeom>
          <a:noFill/>
        </p:spPr>
        <p:txBody>
          <a:bodyPr wrap="none" rtlCol="0">
            <a:spAutoFit/>
          </a:bodyPr>
          <a:lstStyle/>
          <a:p>
            <a:r>
              <a:rPr lang="en-US" dirty="0" smtClean="0"/>
              <a:t>Father</a:t>
            </a:r>
            <a:endParaRPr lang="en-US" dirty="0"/>
          </a:p>
        </p:txBody>
      </p:sp>
      <p:sp>
        <p:nvSpPr>
          <p:cNvPr id="28" name="TextBox 27"/>
          <p:cNvSpPr txBox="1"/>
          <p:nvPr/>
        </p:nvSpPr>
        <p:spPr>
          <a:xfrm>
            <a:off x="6550140" y="4054872"/>
            <a:ext cx="897677" cy="369332"/>
          </a:xfrm>
          <a:prstGeom prst="rect">
            <a:avLst/>
          </a:prstGeom>
          <a:noFill/>
        </p:spPr>
        <p:txBody>
          <a:bodyPr wrap="none" rtlCol="0">
            <a:spAutoFit/>
          </a:bodyPr>
          <a:lstStyle/>
          <a:p>
            <a:r>
              <a:rPr lang="en-US" dirty="0" smtClean="0"/>
              <a:t>Mother</a:t>
            </a:r>
            <a:endParaRPr lang="en-US" dirty="0"/>
          </a:p>
        </p:txBody>
      </p:sp>
      <p:sp>
        <p:nvSpPr>
          <p:cNvPr id="30" name="TextBox 29"/>
          <p:cNvSpPr txBox="1"/>
          <p:nvPr/>
        </p:nvSpPr>
        <p:spPr>
          <a:xfrm>
            <a:off x="4191787" y="5070763"/>
            <a:ext cx="851515" cy="369332"/>
          </a:xfrm>
          <a:prstGeom prst="rect">
            <a:avLst/>
          </a:prstGeom>
          <a:noFill/>
        </p:spPr>
        <p:txBody>
          <a:bodyPr wrap="none" rtlCol="0">
            <a:spAutoFit/>
          </a:bodyPr>
          <a:lstStyle/>
          <a:p>
            <a:r>
              <a:rPr lang="en-US" b="1" dirty="0" smtClean="0">
                <a:solidFill>
                  <a:srgbClr val="000090"/>
                </a:solidFill>
              </a:rPr>
              <a:t>WALLY</a:t>
            </a:r>
            <a:endParaRPr lang="en-US" b="1" dirty="0">
              <a:solidFill>
                <a:srgbClr val="000090"/>
              </a:solidFill>
            </a:endParaRPr>
          </a:p>
        </p:txBody>
      </p:sp>
      <p:sp>
        <p:nvSpPr>
          <p:cNvPr id="31" name="Rectangle 30"/>
          <p:cNvSpPr/>
          <p:nvPr/>
        </p:nvSpPr>
        <p:spPr>
          <a:xfrm>
            <a:off x="3810427" y="5440095"/>
            <a:ext cx="1678492" cy="942534"/>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3" name="TextBox 32"/>
          <p:cNvSpPr txBox="1"/>
          <p:nvPr/>
        </p:nvSpPr>
        <p:spPr>
          <a:xfrm>
            <a:off x="4095920" y="6382629"/>
            <a:ext cx="947382" cy="369332"/>
          </a:xfrm>
          <a:prstGeom prst="rect">
            <a:avLst/>
          </a:prstGeom>
          <a:noFill/>
        </p:spPr>
        <p:txBody>
          <a:bodyPr wrap="none" rtlCol="0">
            <a:spAutoFit/>
          </a:bodyPr>
          <a:lstStyle/>
          <a:p>
            <a:r>
              <a:rPr lang="en-US" dirty="0" smtClean="0"/>
              <a:t>children</a:t>
            </a:r>
            <a:endParaRPr lang="en-US" dirty="0"/>
          </a:p>
        </p:txBody>
      </p:sp>
      <p:sp>
        <p:nvSpPr>
          <p:cNvPr id="25" name="TextBox 24"/>
          <p:cNvSpPr txBox="1"/>
          <p:nvPr/>
        </p:nvSpPr>
        <p:spPr>
          <a:xfrm>
            <a:off x="5488919" y="1193241"/>
            <a:ext cx="1061221" cy="369332"/>
          </a:xfrm>
          <a:prstGeom prst="rect">
            <a:avLst/>
          </a:prstGeom>
          <a:noFill/>
        </p:spPr>
        <p:txBody>
          <a:bodyPr wrap="none" rtlCol="0">
            <a:spAutoFit/>
          </a:bodyPr>
          <a:lstStyle/>
          <a:p>
            <a:r>
              <a:rPr lang="en-US" b="1" dirty="0">
                <a:solidFill>
                  <a:srgbClr val="000090"/>
                </a:solidFill>
              </a:rPr>
              <a:t>Japanese</a:t>
            </a:r>
            <a:endParaRPr lang="en-US" dirty="0"/>
          </a:p>
        </p:txBody>
      </p:sp>
      <p:sp>
        <p:nvSpPr>
          <p:cNvPr id="29" name="TextBox 28"/>
          <p:cNvSpPr txBox="1"/>
          <p:nvPr/>
        </p:nvSpPr>
        <p:spPr>
          <a:xfrm>
            <a:off x="7397767" y="1193241"/>
            <a:ext cx="1061221" cy="369332"/>
          </a:xfrm>
          <a:prstGeom prst="rect">
            <a:avLst/>
          </a:prstGeom>
          <a:noFill/>
        </p:spPr>
        <p:txBody>
          <a:bodyPr wrap="none" rtlCol="0">
            <a:spAutoFit/>
          </a:bodyPr>
          <a:lstStyle/>
          <a:p>
            <a:r>
              <a:rPr lang="en-US" b="1" dirty="0">
                <a:solidFill>
                  <a:srgbClr val="000090"/>
                </a:solidFill>
              </a:rPr>
              <a:t>Japanese</a:t>
            </a:r>
            <a:endParaRPr lang="en-US" dirty="0"/>
          </a:p>
        </p:txBody>
      </p:sp>
      <p:sp>
        <p:nvSpPr>
          <p:cNvPr id="34" name="TextBox 33"/>
          <p:cNvSpPr txBox="1"/>
          <p:nvPr/>
        </p:nvSpPr>
        <p:spPr>
          <a:xfrm>
            <a:off x="4191787" y="5598464"/>
            <a:ext cx="948769" cy="646331"/>
          </a:xfrm>
          <a:prstGeom prst="rect">
            <a:avLst/>
          </a:prstGeom>
          <a:noFill/>
        </p:spPr>
        <p:txBody>
          <a:bodyPr wrap="square" rtlCol="0">
            <a:spAutoFit/>
          </a:bodyPr>
          <a:lstStyle/>
          <a:p>
            <a:r>
              <a:rPr lang="en-US" dirty="0" smtClean="0"/>
              <a:t>Pidgin</a:t>
            </a:r>
          </a:p>
          <a:p>
            <a:r>
              <a:rPr lang="en-US" dirty="0" smtClean="0"/>
              <a:t>English</a:t>
            </a:r>
            <a:endParaRPr lang="en-US" dirty="0"/>
          </a:p>
        </p:txBody>
      </p:sp>
      <p:sp>
        <p:nvSpPr>
          <p:cNvPr id="23" name="TextBox 22"/>
          <p:cNvSpPr txBox="1"/>
          <p:nvPr/>
        </p:nvSpPr>
        <p:spPr>
          <a:xfrm>
            <a:off x="642455" y="2202808"/>
            <a:ext cx="1623523" cy="369332"/>
          </a:xfrm>
          <a:prstGeom prst="rect">
            <a:avLst/>
          </a:prstGeom>
          <a:noFill/>
        </p:spPr>
        <p:txBody>
          <a:bodyPr wrap="square" rtlCol="0">
            <a:spAutoFit/>
          </a:bodyPr>
          <a:lstStyle/>
          <a:p>
            <a:r>
              <a:rPr lang="en-US" dirty="0" smtClean="0"/>
              <a:t>Paternal GF</a:t>
            </a:r>
            <a:endParaRPr lang="en-US" dirty="0"/>
          </a:p>
        </p:txBody>
      </p:sp>
      <p:sp>
        <p:nvSpPr>
          <p:cNvPr id="26" name="TextBox 25"/>
          <p:cNvSpPr txBox="1"/>
          <p:nvPr/>
        </p:nvSpPr>
        <p:spPr>
          <a:xfrm>
            <a:off x="2283117" y="2202808"/>
            <a:ext cx="1446095" cy="369332"/>
          </a:xfrm>
          <a:prstGeom prst="rect">
            <a:avLst/>
          </a:prstGeom>
          <a:noFill/>
        </p:spPr>
        <p:txBody>
          <a:bodyPr wrap="square" rtlCol="0">
            <a:spAutoFit/>
          </a:bodyPr>
          <a:lstStyle/>
          <a:p>
            <a:r>
              <a:rPr lang="en-US" dirty="0" smtClean="0"/>
              <a:t>Paternal GM</a:t>
            </a:r>
            <a:endParaRPr lang="en-US" dirty="0"/>
          </a:p>
        </p:txBody>
      </p:sp>
      <p:sp>
        <p:nvSpPr>
          <p:cNvPr id="32" name="TextBox 31"/>
          <p:cNvSpPr txBox="1"/>
          <p:nvPr/>
        </p:nvSpPr>
        <p:spPr>
          <a:xfrm>
            <a:off x="5456518" y="2202808"/>
            <a:ext cx="1532410" cy="369332"/>
          </a:xfrm>
          <a:prstGeom prst="rect">
            <a:avLst/>
          </a:prstGeom>
          <a:noFill/>
        </p:spPr>
        <p:txBody>
          <a:bodyPr wrap="square" rtlCol="0">
            <a:spAutoFit/>
          </a:bodyPr>
          <a:lstStyle/>
          <a:p>
            <a:r>
              <a:rPr lang="en-US" dirty="0"/>
              <a:t>M</a:t>
            </a:r>
            <a:r>
              <a:rPr lang="en-US" dirty="0" smtClean="0"/>
              <a:t>aternal GF</a:t>
            </a:r>
            <a:endParaRPr lang="en-US" dirty="0"/>
          </a:p>
        </p:txBody>
      </p:sp>
      <p:sp>
        <p:nvSpPr>
          <p:cNvPr id="35" name="TextBox 34"/>
          <p:cNvSpPr txBox="1"/>
          <p:nvPr/>
        </p:nvSpPr>
        <p:spPr>
          <a:xfrm>
            <a:off x="7227297" y="2202808"/>
            <a:ext cx="1516279" cy="369332"/>
          </a:xfrm>
          <a:prstGeom prst="rect">
            <a:avLst/>
          </a:prstGeom>
          <a:noFill/>
        </p:spPr>
        <p:txBody>
          <a:bodyPr wrap="square" rtlCol="0">
            <a:spAutoFit/>
          </a:bodyPr>
          <a:lstStyle/>
          <a:p>
            <a:r>
              <a:rPr lang="en-US" dirty="0" smtClean="0"/>
              <a:t>Maternal GM</a:t>
            </a:r>
            <a:endParaRPr lang="en-US" dirty="0"/>
          </a:p>
        </p:txBody>
      </p:sp>
    </p:spTree>
    <p:extLst>
      <p:ext uri="{BB962C8B-B14F-4D97-AF65-F5344CB8AC3E}">
        <p14:creationId xmlns:p14="http://schemas.microsoft.com/office/powerpoint/2010/main" val="3641982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456" y="1"/>
            <a:ext cx="8255896" cy="1170696"/>
          </a:xfrm>
          <a:gradFill flip="none" rotWithShape="1">
            <a:gsLst>
              <a:gs pos="0">
                <a:schemeClr val="accent5"/>
              </a:gs>
              <a:gs pos="100000">
                <a:srgbClr val="FFFFFF"/>
              </a:gs>
            </a:gsLst>
            <a:lin ang="0" scaled="1"/>
            <a:tileRect/>
          </a:gradFill>
        </p:spPr>
        <p:txBody>
          <a:bodyPr>
            <a:noAutofit/>
          </a:bodyPr>
          <a:lstStyle/>
          <a:p>
            <a:r>
              <a:rPr lang="en-US" sz="3600" dirty="0" smtClean="0">
                <a:cs typeface="Calibri (Headings)"/>
              </a:rPr>
              <a:t>Family stances outweigh individual stances</a:t>
            </a:r>
            <a:endParaRPr lang="en-US" sz="3600" dirty="0">
              <a:cs typeface="Calibri (Headings)"/>
            </a:endParaRPr>
          </a:p>
        </p:txBody>
      </p:sp>
      <p:pic>
        <p:nvPicPr>
          <p:cNvPr id="5" name="Picture 4" descr="wally a better relationship w my grandfather.png"/>
          <p:cNvPicPr>
            <a:picLocks noChangeAspect="1"/>
          </p:cNvPicPr>
          <p:nvPr/>
        </p:nvPicPr>
        <p:blipFill>
          <a:blip r:embed="rId3">
            <a:extLst>
              <a:ext uri="{28A0092B-C50C-407E-A947-70E740481C1C}">
                <a14:useLocalDpi xmlns:a14="http://schemas.microsoft.com/office/drawing/2010/main" val="0"/>
              </a:ext>
            </a:extLst>
          </a:blip>
          <a:srcRect r="14859"/>
          <a:stretch>
            <a:fillRect/>
          </a:stretch>
        </p:blipFill>
        <p:spPr>
          <a:xfrm>
            <a:off x="0" y="1674058"/>
            <a:ext cx="7785232" cy="4705570"/>
          </a:xfrm>
          <a:prstGeom prst="rect">
            <a:avLst/>
          </a:prstGeom>
        </p:spPr>
      </p:pic>
      <p:sp>
        <p:nvSpPr>
          <p:cNvPr id="6" name="TextBox 5"/>
          <p:cNvSpPr txBox="1"/>
          <p:nvPr/>
        </p:nvSpPr>
        <p:spPr>
          <a:xfrm>
            <a:off x="7785232" y="1674058"/>
            <a:ext cx="1358768" cy="3631763"/>
          </a:xfrm>
          <a:prstGeom prst="rect">
            <a:avLst/>
          </a:prstGeom>
          <a:noFill/>
        </p:spPr>
        <p:txBody>
          <a:bodyPr wrap="square" rtlCol="0">
            <a:spAutoFit/>
          </a:bodyPr>
          <a:lstStyle/>
          <a:p>
            <a:r>
              <a:rPr lang="en-US" sz="1700" b="1" dirty="0" smtClean="0">
                <a:solidFill>
                  <a:srgbClr val="0000FF"/>
                </a:solidFill>
                <a:latin typeface="Times"/>
                <a:cs typeface="Times"/>
              </a:rPr>
              <a:t>+affect [J] self</a:t>
            </a:r>
          </a:p>
          <a:p>
            <a:r>
              <a:rPr lang="en-US" sz="1700" b="1" dirty="0" smtClean="0">
                <a:solidFill>
                  <a:srgbClr val="0000FF"/>
                </a:solidFill>
                <a:latin typeface="Times"/>
                <a:cs typeface="Times"/>
              </a:rPr>
              <a:t>+</a:t>
            </a:r>
            <a:r>
              <a:rPr lang="en-US" sz="1700" b="1" dirty="0" err="1" smtClean="0">
                <a:solidFill>
                  <a:srgbClr val="0000FF"/>
                </a:solidFill>
                <a:latin typeface="Times"/>
                <a:cs typeface="Times"/>
              </a:rPr>
              <a:t>judg[E</a:t>
            </a:r>
            <a:r>
              <a:rPr lang="en-US" sz="1700" b="1" dirty="0" smtClean="0">
                <a:solidFill>
                  <a:srgbClr val="0000FF"/>
                </a:solidFill>
                <a:latin typeface="Times"/>
                <a:cs typeface="Times"/>
              </a:rPr>
              <a:t>] GF</a:t>
            </a:r>
          </a:p>
          <a:p>
            <a:endParaRPr lang="en-US" b="1" dirty="0" smtClean="0">
              <a:solidFill>
                <a:srgbClr val="0000FF"/>
              </a:solidFill>
              <a:latin typeface="Times"/>
              <a:cs typeface="Times"/>
            </a:endParaRPr>
          </a:p>
          <a:p>
            <a:endParaRPr lang="en-US"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r>
              <a:rPr lang="en-US" sz="1700" b="1" dirty="0" smtClean="0">
                <a:solidFill>
                  <a:srgbClr val="0000FF"/>
                </a:solidFill>
                <a:latin typeface="Times"/>
                <a:cs typeface="Times"/>
              </a:rPr>
              <a:t>-</a:t>
            </a:r>
            <a:r>
              <a:rPr lang="en-US" sz="1700" b="1" dirty="0" err="1" smtClean="0">
                <a:solidFill>
                  <a:srgbClr val="0000FF"/>
                </a:solidFill>
                <a:latin typeface="Times"/>
                <a:cs typeface="Times"/>
              </a:rPr>
              <a:t>apprec[J</a:t>
            </a:r>
            <a:r>
              <a:rPr lang="en-US" sz="1700" b="1" dirty="0" smtClean="0">
                <a:solidFill>
                  <a:srgbClr val="0000FF"/>
                </a:solidFill>
                <a:latin typeface="Times"/>
                <a:cs typeface="Times"/>
              </a:rPr>
              <a:t>] father</a:t>
            </a:r>
          </a:p>
          <a:p>
            <a:endParaRPr lang="en-US" sz="2400" b="1" dirty="0" smtClean="0">
              <a:solidFill>
                <a:srgbClr val="0000FF"/>
              </a:solidFill>
              <a:latin typeface="Times"/>
              <a:cs typeface="Times"/>
            </a:endParaRPr>
          </a:p>
          <a:p>
            <a:r>
              <a:rPr lang="en-US" sz="1700" b="1" dirty="0" smtClean="0">
                <a:solidFill>
                  <a:srgbClr val="0000FF"/>
                </a:solidFill>
                <a:latin typeface="Times"/>
                <a:cs typeface="Times"/>
              </a:rPr>
              <a:t>+</a:t>
            </a:r>
            <a:r>
              <a:rPr lang="en-US" sz="1700" b="1" dirty="0" err="1" smtClean="0">
                <a:solidFill>
                  <a:srgbClr val="0000FF"/>
                </a:solidFill>
                <a:latin typeface="Times"/>
                <a:cs typeface="Times"/>
              </a:rPr>
              <a:t>affect[J</a:t>
            </a:r>
            <a:r>
              <a:rPr lang="en-US" sz="1700" b="1" dirty="0" smtClean="0">
                <a:solidFill>
                  <a:srgbClr val="0000FF"/>
                </a:solidFill>
                <a:latin typeface="Times"/>
                <a:cs typeface="Times"/>
              </a:rPr>
              <a:t>] self</a:t>
            </a:r>
            <a:endParaRPr lang="en-US" sz="1700" b="1" dirty="0">
              <a:solidFill>
                <a:srgbClr val="0000FF"/>
              </a:solidFill>
              <a:latin typeface="Times"/>
              <a:cs typeface="Times"/>
            </a:endParaRPr>
          </a:p>
        </p:txBody>
      </p:sp>
    </p:spTree>
    <p:extLst>
      <p:ext uri="{BB962C8B-B14F-4D97-AF65-F5344CB8AC3E}">
        <p14:creationId xmlns:p14="http://schemas.microsoft.com/office/powerpoint/2010/main" val="18297424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a:xfrm rot="5400000">
            <a:off x="2470753" y="1676700"/>
            <a:ext cx="5125356" cy="4275670"/>
          </a:xfrm>
          <a:prstGeom prst="triangle">
            <a:avLst>
              <a:gd name="adj" fmla="val 49808"/>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1087747" y="928691"/>
            <a:ext cx="1527241" cy="41549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smtClean="0"/>
              <a:t>Wally</a:t>
            </a:r>
            <a:endParaRPr lang="en-US" sz="2100" b="1" dirty="0"/>
          </a:p>
        </p:txBody>
      </p:sp>
      <p:sp>
        <p:nvSpPr>
          <p:cNvPr id="6" name="TextBox 5"/>
          <p:cNvSpPr txBox="1"/>
          <p:nvPr/>
        </p:nvSpPr>
        <p:spPr>
          <a:xfrm>
            <a:off x="700339" y="5961724"/>
            <a:ext cx="1914649" cy="41549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100" b="1" dirty="0" smtClean="0"/>
              <a:t>Wally’s parents</a:t>
            </a:r>
            <a:endParaRPr lang="en-US" sz="2100" b="1" dirty="0"/>
          </a:p>
        </p:txBody>
      </p:sp>
      <p:cxnSp>
        <p:nvCxnSpPr>
          <p:cNvPr id="11" name="Straight Arrow Connector 10"/>
          <p:cNvCxnSpPr/>
          <p:nvPr/>
        </p:nvCxnSpPr>
        <p:spPr>
          <a:xfrm>
            <a:off x="2404533" y="2171477"/>
            <a:ext cx="0" cy="2996081"/>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396918" y="3422443"/>
            <a:ext cx="1897549" cy="430887"/>
          </a:xfrm>
          <a:prstGeom prst="rect">
            <a:avLst/>
          </a:prstGeom>
          <a:noFill/>
        </p:spPr>
        <p:txBody>
          <a:bodyPr wrap="square" rtlCol="0">
            <a:spAutoFit/>
          </a:bodyPr>
          <a:lstStyle/>
          <a:p>
            <a:pPr algn="ctr"/>
            <a:r>
              <a:rPr lang="en-US" sz="2200" b="1" dirty="0" err="1" smtClean="0"/>
              <a:t>disalignment</a:t>
            </a:r>
            <a:endParaRPr lang="en-US" sz="2200" b="1" dirty="0" smtClean="0"/>
          </a:p>
        </p:txBody>
      </p:sp>
      <p:cxnSp>
        <p:nvCxnSpPr>
          <p:cNvPr id="14" name="Straight Arrow Connector 13"/>
          <p:cNvCxnSpPr/>
          <p:nvPr/>
        </p:nvCxnSpPr>
        <p:spPr>
          <a:xfrm>
            <a:off x="3725334" y="1543079"/>
            <a:ext cx="3626804" cy="20682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22" name="TextBox 21"/>
          <p:cNvSpPr txBox="1"/>
          <p:nvPr/>
        </p:nvSpPr>
        <p:spPr>
          <a:xfrm rot="1813982">
            <a:off x="3694113" y="1856076"/>
            <a:ext cx="385821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 </a:t>
            </a:r>
            <a:r>
              <a:rPr lang="en-US" b="1" dirty="0" smtClean="0"/>
              <a:t>wanted</a:t>
            </a:r>
            <a:r>
              <a:rPr lang="en-US" dirty="0" smtClean="0"/>
              <a:t> to go to Japanese school so I can talk to my grandparents”</a:t>
            </a:r>
            <a:endParaRPr lang="en-US" dirty="0"/>
          </a:p>
        </p:txBody>
      </p:sp>
      <p:cxnSp>
        <p:nvCxnSpPr>
          <p:cNvPr id="27" name="Straight Arrow Connector 26"/>
          <p:cNvCxnSpPr/>
          <p:nvPr/>
        </p:nvCxnSpPr>
        <p:spPr>
          <a:xfrm flipV="1">
            <a:off x="3472856" y="4047286"/>
            <a:ext cx="3879282" cy="2329933"/>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31" name="TextBox 30"/>
          <p:cNvSpPr txBox="1"/>
          <p:nvPr/>
        </p:nvSpPr>
        <p:spPr>
          <a:xfrm>
            <a:off x="7352138" y="3653276"/>
            <a:ext cx="127000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smtClean="0"/>
              <a:t>Japanese</a:t>
            </a:r>
            <a:endParaRPr lang="en-US" sz="2100" b="1" dirty="0"/>
          </a:p>
        </p:txBody>
      </p:sp>
      <p:sp>
        <p:nvSpPr>
          <p:cNvPr id="24" name="TextBox 23"/>
          <p:cNvSpPr txBox="1"/>
          <p:nvPr/>
        </p:nvSpPr>
        <p:spPr>
          <a:xfrm rot="19714378">
            <a:off x="4026600" y="5098466"/>
            <a:ext cx="3592217"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“Priority was with regular school”</a:t>
            </a:r>
            <a:endParaRPr lang="en-US" dirty="0"/>
          </a:p>
        </p:txBody>
      </p:sp>
      <p:sp>
        <p:nvSpPr>
          <p:cNvPr id="18" name="TextBox 17"/>
          <p:cNvSpPr txBox="1"/>
          <p:nvPr/>
        </p:nvSpPr>
        <p:spPr>
          <a:xfrm rot="1691000">
            <a:off x="5280677" y="1597967"/>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smtClean="0"/>
              <a:t>Stance lead</a:t>
            </a:r>
            <a:endParaRPr lang="en-US" sz="1800" dirty="0"/>
          </a:p>
        </p:txBody>
      </p:sp>
      <p:sp>
        <p:nvSpPr>
          <p:cNvPr id="20" name="TextBox 19"/>
          <p:cNvSpPr txBox="1"/>
          <p:nvPr/>
        </p:nvSpPr>
        <p:spPr>
          <a:xfrm rot="19764507">
            <a:off x="5271371" y="5452379"/>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Stance follow</a:t>
            </a:r>
            <a:endParaRPr lang="en-US" sz="1800" dirty="0"/>
          </a:p>
        </p:txBody>
      </p:sp>
    </p:spTree>
    <p:extLst>
      <p:ext uri="{BB962C8B-B14F-4D97-AF65-F5344CB8AC3E}">
        <p14:creationId xmlns:p14="http://schemas.microsoft.com/office/powerpoint/2010/main" val="5665845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59"/>
            <a:ext cx="8229600" cy="859385"/>
          </a:xfrm>
          <a:gradFill flip="none" rotWithShape="1">
            <a:gsLst>
              <a:gs pos="0">
                <a:schemeClr val="accent5"/>
              </a:gs>
              <a:gs pos="100000">
                <a:srgbClr val="FFFFFF"/>
              </a:gs>
            </a:gsLst>
            <a:lin ang="0" scaled="1"/>
            <a:tileRect/>
          </a:gradFill>
        </p:spPr>
        <p:txBody>
          <a:bodyPr/>
          <a:lstStyle/>
          <a:p>
            <a:r>
              <a:rPr lang="en-US" dirty="0" err="1" smtClean="0"/>
              <a:t>Seiya’s</a:t>
            </a:r>
            <a:r>
              <a:rPr lang="en-US" dirty="0" smtClean="0"/>
              <a:t> family tree</a:t>
            </a:r>
            <a:endParaRPr lang="en-US" dirty="0"/>
          </a:p>
        </p:txBody>
      </p:sp>
      <p:sp>
        <p:nvSpPr>
          <p:cNvPr id="6" name="Rectangle 5"/>
          <p:cNvSpPr/>
          <p:nvPr/>
        </p:nvSpPr>
        <p:spPr>
          <a:xfrm>
            <a:off x="457200" y="1326063"/>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2321015" y="1326063"/>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5194463" y="1326063"/>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062096" y="1339005"/>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480275" y="298513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075978" y="298513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3775038" y="4642018"/>
            <a:ext cx="1681480" cy="1129273"/>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866588" y="1709224"/>
            <a:ext cx="1045882" cy="369332"/>
          </a:xfrm>
          <a:prstGeom prst="rect">
            <a:avLst/>
          </a:prstGeom>
          <a:noFill/>
        </p:spPr>
        <p:txBody>
          <a:bodyPr wrap="square" rtlCol="0">
            <a:spAutoFit/>
          </a:bodyPr>
          <a:lstStyle/>
          <a:p>
            <a:r>
              <a:rPr lang="en-US" b="1" dirty="0">
                <a:solidFill>
                  <a:srgbClr val="0000FF"/>
                </a:solidFill>
              </a:rPr>
              <a:t>Japanese</a:t>
            </a:r>
            <a:endParaRPr lang="en-US" dirty="0"/>
          </a:p>
        </p:txBody>
      </p:sp>
      <p:sp>
        <p:nvSpPr>
          <p:cNvPr id="19" name="TextBox 18"/>
          <p:cNvSpPr txBox="1"/>
          <p:nvPr/>
        </p:nvSpPr>
        <p:spPr>
          <a:xfrm>
            <a:off x="1452404" y="3201872"/>
            <a:ext cx="1553768" cy="646331"/>
          </a:xfrm>
          <a:prstGeom prst="rect">
            <a:avLst/>
          </a:prstGeom>
          <a:noFill/>
        </p:spPr>
        <p:txBody>
          <a:bodyPr wrap="none" rtlCol="0">
            <a:spAutoFit/>
          </a:bodyPr>
          <a:lstStyle/>
          <a:p>
            <a:pPr algn="ctr"/>
            <a:r>
              <a:rPr lang="en-US" b="1" dirty="0">
                <a:solidFill>
                  <a:srgbClr val="0000FF"/>
                </a:solidFill>
              </a:rPr>
              <a:t>Japanese</a:t>
            </a:r>
            <a:endParaRPr lang="en-US" dirty="0" smtClean="0"/>
          </a:p>
          <a:p>
            <a:pPr algn="ctr"/>
            <a:r>
              <a:rPr lang="en-US" dirty="0" smtClean="0"/>
              <a:t>limited English</a:t>
            </a:r>
            <a:endParaRPr lang="en-US" dirty="0"/>
          </a:p>
        </p:txBody>
      </p:sp>
      <p:sp>
        <p:nvSpPr>
          <p:cNvPr id="21" name="TextBox 20"/>
          <p:cNvSpPr txBox="1"/>
          <p:nvPr/>
        </p:nvSpPr>
        <p:spPr>
          <a:xfrm>
            <a:off x="3947471" y="4642018"/>
            <a:ext cx="1246992" cy="923330"/>
          </a:xfrm>
          <a:prstGeom prst="rect">
            <a:avLst/>
          </a:prstGeom>
          <a:noFill/>
        </p:spPr>
        <p:txBody>
          <a:bodyPr wrap="square" rtlCol="0">
            <a:spAutoFit/>
          </a:bodyPr>
          <a:lstStyle/>
          <a:p>
            <a:pPr algn="ctr"/>
            <a:endParaRPr lang="en-US" dirty="0" smtClean="0"/>
          </a:p>
          <a:p>
            <a:pPr algn="ctr"/>
            <a:r>
              <a:rPr lang="en-US" dirty="0" smtClean="0"/>
              <a:t>English</a:t>
            </a:r>
          </a:p>
          <a:p>
            <a:pPr algn="ctr"/>
            <a:r>
              <a:rPr lang="en-US" b="1" dirty="0">
                <a:solidFill>
                  <a:srgbClr val="0000FF"/>
                </a:solidFill>
              </a:rPr>
              <a:t>Japanese</a:t>
            </a:r>
            <a:endParaRPr lang="en-US" dirty="0"/>
          </a:p>
        </p:txBody>
      </p:sp>
      <p:sp>
        <p:nvSpPr>
          <p:cNvPr id="24" name="TextBox 23"/>
          <p:cNvSpPr txBox="1"/>
          <p:nvPr/>
        </p:nvSpPr>
        <p:spPr>
          <a:xfrm>
            <a:off x="6203690" y="3201872"/>
            <a:ext cx="1553768" cy="646331"/>
          </a:xfrm>
          <a:prstGeom prst="rect">
            <a:avLst/>
          </a:prstGeom>
          <a:noFill/>
        </p:spPr>
        <p:txBody>
          <a:bodyPr wrap="square" rtlCol="0">
            <a:spAutoFit/>
          </a:bodyPr>
          <a:lstStyle/>
          <a:p>
            <a:pPr algn="ctr"/>
            <a:r>
              <a:rPr lang="en-US" b="1" dirty="0">
                <a:solidFill>
                  <a:srgbClr val="0000FF"/>
                </a:solidFill>
              </a:rPr>
              <a:t>Japanese</a:t>
            </a:r>
            <a:endParaRPr lang="en-US" dirty="0" smtClean="0"/>
          </a:p>
          <a:p>
            <a:pPr algn="ctr"/>
            <a:r>
              <a:rPr lang="en-US" dirty="0" smtClean="0"/>
              <a:t>limited English</a:t>
            </a:r>
            <a:endParaRPr lang="en-US" dirty="0"/>
          </a:p>
        </p:txBody>
      </p:sp>
      <p:sp>
        <p:nvSpPr>
          <p:cNvPr id="27" name="TextBox 26"/>
          <p:cNvSpPr txBox="1"/>
          <p:nvPr/>
        </p:nvSpPr>
        <p:spPr>
          <a:xfrm>
            <a:off x="1757806" y="4114401"/>
            <a:ext cx="761747" cy="369332"/>
          </a:xfrm>
          <a:prstGeom prst="rect">
            <a:avLst/>
          </a:prstGeom>
          <a:noFill/>
        </p:spPr>
        <p:txBody>
          <a:bodyPr wrap="none" rtlCol="0">
            <a:spAutoFit/>
          </a:bodyPr>
          <a:lstStyle/>
          <a:p>
            <a:r>
              <a:rPr lang="en-US" dirty="0" smtClean="0"/>
              <a:t>father</a:t>
            </a:r>
            <a:endParaRPr lang="en-US" dirty="0"/>
          </a:p>
        </p:txBody>
      </p:sp>
      <p:sp>
        <p:nvSpPr>
          <p:cNvPr id="28" name="TextBox 27"/>
          <p:cNvSpPr txBox="1"/>
          <p:nvPr/>
        </p:nvSpPr>
        <p:spPr>
          <a:xfrm>
            <a:off x="6513031" y="4114409"/>
            <a:ext cx="884715" cy="369332"/>
          </a:xfrm>
          <a:prstGeom prst="rect">
            <a:avLst/>
          </a:prstGeom>
          <a:noFill/>
        </p:spPr>
        <p:txBody>
          <a:bodyPr wrap="none" rtlCol="0">
            <a:spAutoFit/>
          </a:bodyPr>
          <a:lstStyle/>
          <a:p>
            <a:r>
              <a:rPr lang="en-US" dirty="0" smtClean="0"/>
              <a:t>mother</a:t>
            </a:r>
            <a:endParaRPr lang="en-US" dirty="0"/>
          </a:p>
        </p:txBody>
      </p:sp>
      <p:sp>
        <p:nvSpPr>
          <p:cNvPr id="30" name="TextBox 29"/>
          <p:cNvSpPr txBox="1"/>
          <p:nvPr/>
        </p:nvSpPr>
        <p:spPr>
          <a:xfrm>
            <a:off x="4152503" y="5832380"/>
            <a:ext cx="707646" cy="369332"/>
          </a:xfrm>
          <a:prstGeom prst="rect">
            <a:avLst/>
          </a:prstGeom>
          <a:noFill/>
        </p:spPr>
        <p:txBody>
          <a:bodyPr wrap="none" rtlCol="0">
            <a:spAutoFit/>
          </a:bodyPr>
          <a:lstStyle/>
          <a:p>
            <a:r>
              <a:rPr lang="en-US" b="1" dirty="0" smtClean="0"/>
              <a:t>SEIYA</a:t>
            </a:r>
            <a:endParaRPr lang="en-US" b="1" dirty="0"/>
          </a:p>
        </p:txBody>
      </p:sp>
      <p:sp>
        <p:nvSpPr>
          <p:cNvPr id="23" name="TextBox 22"/>
          <p:cNvSpPr txBox="1"/>
          <p:nvPr/>
        </p:nvSpPr>
        <p:spPr>
          <a:xfrm>
            <a:off x="2483231" y="1709224"/>
            <a:ext cx="1045882" cy="369332"/>
          </a:xfrm>
          <a:prstGeom prst="rect">
            <a:avLst/>
          </a:prstGeom>
          <a:noFill/>
        </p:spPr>
        <p:txBody>
          <a:bodyPr wrap="square" rtlCol="0">
            <a:spAutoFit/>
          </a:bodyPr>
          <a:lstStyle/>
          <a:p>
            <a:r>
              <a:rPr lang="en-US" b="1" dirty="0">
                <a:solidFill>
                  <a:srgbClr val="0000FF"/>
                </a:solidFill>
              </a:rPr>
              <a:t>Japanese</a:t>
            </a:r>
            <a:endParaRPr lang="en-US" dirty="0"/>
          </a:p>
        </p:txBody>
      </p:sp>
      <p:sp>
        <p:nvSpPr>
          <p:cNvPr id="25" name="TextBox 24"/>
          <p:cNvSpPr txBox="1"/>
          <p:nvPr/>
        </p:nvSpPr>
        <p:spPr>
          <a:xfrm>
            <a:off x="7397746" y="1709224"/>
            <a:ext cx="1045882" cy="369332"/>
          </a:xfrm>
          <a:prstGeom prst="rect">
            <a:avLst/>
          </a:prstGeom>
          <a:noFill/>
        </p:spPr>
        <p:txBody>
          <a:bodyPr wrap="square" rtlCol="0">
            <a:spAutoFit/>
          </a:bodyPr>
          <a:lstStyle/>
          <a:p>
            <a:r>
              <a:rPr lang="en-US" b="1" dirty="0">
                <a:solidFill>
                  <a:srgbClr val="0000FF"/>
                </a:solidFill>
              </a:rPr>
              <a:t>Japanese</a:t>
            </a:r>
            <a:endParaRPr lang="en-US" dirty="0"/>
          </a:p>
        </p:txBody>
      </p:sp>
      <p:sp>
        <p:nvSpPr>
          <p:cNvPr id="29" name="TextBox 28"/>
          <p:cNvSpPr txBox="1"/>
          <p:nvPr/>
        </p:nvSpPr>
        <p:spPr>
          <a:xfrm>
            <a:off x="5456518" y="1709224"/>
            <a:ext cx="1045882" cy="369332"/>
          </a:xfrm>
          <a:prstGeom prst="rect">
            <a:avLst/>
          </a:prstGeom>
          <a:noFill/>
        </p:spPr>
        <p:txBody>
          <a:bodyPr wrap="square" rtlCol="0">
            <a:spAutoFit/>
          </a:bodyPr>
          <a:lstStyle/>
          <a:p>
            <a:r>
              <a:rPr lang="en-US" b="1" dirty="0">
                <a:solidFill>
                  <a:srgbClr val="0000FF"/>
                </a:solidFill>
              </a:rPr>
              <a:t>Japanese</a:t>
            </a:r>
            <a:endParaRPr lang="en-US" dirty="0"/>
          </a:p>
        </p:txBody>
      </p:sp>
      <p:sp>
        <p:nvSpPr>
          <p:cNvPr id="31" name="TextBox 30"/>
          <p:cNvSpPr txBox="1"/>
          <p:nvPr/>
        </p:nvSpPr>
        <p:spPr>
          <a:xfrm>
            <a:off x="1902273" y="4816739"/>
            <a:ext cx="1197530" cy="1200329"/>
          </a:xfrm>
          <a:prstGeom prst="rect">
            <a:avLst/>
          </a:prstGeom>
          <a:noFill/>
        </p:spPr>
        <p:txBody>
          <a:bodyPr wrap="square" rtlCol="0">
            <a:spAutoFit/>
          </a:bodyPr>
          <a:lstStyle/>
          <a:p>
            <a:pPr algn="ctr"/>
            <a:r>
              <a:rPr lang="en-US" dirty="0" smtClean="0"/>
              <a:t>English</a:t>
            </a:r>
          </a:p>
          <a:p>
            <a:pPr algn="ctr"/>
            <a:r>
              <a:rPr lang="en-US" dirty="0" smtClean="0"/>
              <a:t>Pidgin</a:t>
            </a:r>
          </a:p>
          <a:p>
            <a:pPr algn="ctr"/>
            <a:r>
              <a:rPr lang="en-US" b="1" dirty="0">
                <a:solidFill>
                  <a:srgbClr val="0000FF"/>
                </a:solidFill>
              </a:rPr>
              <a:t>Japanese</a:t>
            </a:r>
            <a:endParaRPr lang="en-US" dirty="0" smtClean="0"/>
          </a:p>
          <a:p>
            <a:pPr algn="ctr"/>
            <a:endParaRPr lang="en-US" dirty="0" smtClean="0"/>
          </a:p>
        </p:txBody>
      </p:sp>
      <p:sp>
        <p:nvSpPr>
          <p:cNvPr id="32" name="Rectangle 31"/>
          <p:cNvSpPr/>
          <p:nvPr/>
        </p:nvSpPr>
        <p:spPr>
          <a:xfrm>
            <a:off x="1912471" y="4707501"/>
            <a:ext cx="1249284" cy="1063790"/>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4" name="Rectangle 33"/>
          <p:cNvSpPr/>
          <p:nvPr/>
        </p:nvSpPr>
        <p:spPr>
          <a:xfrm>
            <a:off x="6075978" y="4691002"/>
            <a:ext cx="1917498" cy="1047311"/>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5" name="TextBox 34"/>
          <p:cNvSpPr txBox="1"/>
          <p:nvPr/>
        </p:nvSpPr>
        <p:spPr>
          <a:xfrm>
            <a:off x="6187802" y="4847959"/>
            <a:ext cx="1813317" cy="923330"/>
          </a:xfrm>
          <a:prstGeom prst="rect">
            <a:avLst/>
          </a:prstGeom>
          <a:noFill/>
        </p:spPr>
        <p:txBody>
          <a:bodyPr wrap="none" rtlCol="0">
            <a:spAutoFit/>
          </a:bodyPr>
          <a:lstStyle/>
          <a:p>
            <a:pPr algn="ctr"/>
            <a:r>
              <a:rPr lang="en-US" dirty="0" smtClean="0"/>
              <a:t>Older siblings:</a:t>
            </a:r>
          </a:p>
          <a:p>
            <a:pPr algn="ctr"/>
            <a:r>
              <a:rPr lang="en-US" dirty="0" smtClean="0"/>
              <a:t>English dominant</a:t>
            </a:r>
          </a:p>
          <a:p>
            <a:pPr algn="ctr"/>
            <a:r>
              <a:rPr lang="en-US" dirty="0" smtClean="0"/>
              <a:t>Some </a:t>
            </a:r>
            <a:r>
              <a:rPr lang="en-US" b="1" dirty="0">
                <a:solidFill>
                  <a:srgbClr val="0000FF"/>
                </a:solidFill>
              </a:rPr>
              <a:t>Japanese</a:t>
            </a:r>
            <a:endParaRPr lang="en-US" dirty="0"/>
          </a:p>
        </p:txBody>
      </p:sp>
      <p:sp>
        <p:nvSpPr>
          <p:cNvPr id="36" name="TextBox 35"/>
          <p:cNvSpPr txBox="1"/>
          <p:nvPr/>
        </p:nvSpPr>
        <p:spPr>
          <a:xfrm>
            <a:off x="5899687" y="5832380"/>
            <a:ext cx="3280277" cy="369332"/>
          </a:xfrm>
          <a:prstGeom prst="rect">
            <a:avLst/>
          </a:prstGeom>
          <a:noFill/>
        </p:spPr>
        <p:txBody>
          <a:bodyPr wrap="none" rtlCol="0">
            <a:spAutoFit/>
          </a:bodyPr>
          <a:lstStyle/>
          <a:p>
            <a:r>
              <a:rPr lang="en-US" dirty="0" smtClean="0"/>
              <a:t>Brother 42, Sister  32, Brother 28</a:t>
            </a:r>
            <a:endParaRPr lang="en-US" dirty="0"/>
          </a:p>
        </p:txBody>
      </p:sp>
      <p:sp>
        <p:nvSpPr>
          <p:cNvPr id="26" name="TextBox 25"/>
          <p:cNvSpPr txBox="1"/>
          <p:nvPr/>
        </p:nvSpPr>
        <p:spPr>
          <a:xfrm>
            <a:off x="1912474" y="5771289"/>
            <a:ext cx="1332516" cy="369332"/>
          </a:xfrm>
          <a:prstGeom prst="rect">
            <a:avLst/>
          </a:prstGeom>
          <a:noFill/>
        </p:spPr>
        <p:txBody>
          <a:bodyPr wrap="none" rtlCol="0">
            <a:spAutoFit/>
          </a:bodyPr>
          <a:lstStyle/>
          <a:p>
            <a:r>
              <a:rPr lang="en-US" dirty="0" smtClean="0"/>
              <a:t>Brother (20)</a:t>
            </a:r>
            <a:endParaRPr lang="en-US" dirty="0"/>
          </a:p>
        </p:txBody>
      </p:sp>
      <p:sp>
        <p:nvSpPr>
          <p:cNvPr id="37" name="Rectangle 36"/>
          <p:cNvSpPr/>
          <p:nvPr/>
        </p:nvSpPr>
        <p:spPr>
          <a:xfrm>
            <a:off x="691564" y="2468278"/>
            <a:ext cx="1266242" cy="369332"/>
          </a:xfrm>
          <a:prstGeom prst="rect">
            <a:avLst/>
          </a:prstGeom>
        </p:spPr>
        <p:txBody>
          <a:bodyPr wrap="none">
            <a:spAutoFit/>
          </a:bodyPr>
          <a:lstStyle/>
          <a:p>
            <a:r>
              <a:rPr lang="en-US" dirty="0" smtClean="0"/>
              <a:t>Paternal GF</a:t>
            </a:r>
            <a:endParaRPr lang="en-US" dirty="0"/>
          </a:p>
        </p:txBody>
      </p:sp>
      <p:sp>
        <p:nvSpPr>
          <p:cNvPr id="38" name="Rectangle 37"/>
          <p:cNvSpPr/>
          <p:nvPr/>
        </p:nvSpPr>
        <p:spPr>
          <a:xfrm>
            <a:off x="2483231" y="2468278"/>
            <a:ext cx="1357538" cy="369332"/>
          </a:xfrm>
          <a:prstGeom prst="rect">
            <a:avLst/>
          </a:prstGeom>
        </p:spPr>
        <p:txBody>
          <a:bodyPr wrap="none">
            <a:spAutoFit/>
          </a:bodyPr>
          <a:lstStyle/>
          <a:p>
            <a:r>
              <a:rPr lang="en-US" dirty="0" smtClean="0"/>
              <a:t>Paternal GM</a:t>
            </a:r>
            <a:endParaRPr lang="en-US" dirty="0"/>
          </a:p>
        </p:txBody>
      </p:sp>
      <p:sp>
        <p:nvSpPr>
          <p:cNvPr id="39" name="Rectangle 38"/>
          <p:cNvSpPr/>
          <p:nvPr/>
        </p:nvSpPr>
        <p:spPr>
          <a:xfrm>
            <a:off x="5358107" y="2468278"/>
            <a:ext cx="1351652" cy="369332"/>
          </a:xfrm>
          <a:prstGeom prst="rect">
            <a:avLst/>
          </a:prstGeom>
        </p:spPr>
        <p:txBody>
          <a:bodyPr wrap="none">
            <a:spAutoFit/>
          </a:bodyPr>
          <a:lstStyle/>
          <a:p>
            <a:r>
              <a:rPr lang="en-US" dirty="0" smtClean="0"/>
              <a:t>Maternal GF</a:t>
            </a:r>
            <a:endParaRPr lang="en-US" dirty="0"/>
          </a:p>
        </p:txBody>
      </p:sp>
      <p:sp>
        <p:nvSpPr>
          <p:cNvPr id="40" name="Rectangle 39"/>
          <p:cNvSpPr/>
          <p:nvPr/>
        </p:nvSpPr>
        <p:spPr>
          <a:xfrm>
            <a:off x="7279284" y="2455336"/>
            <a:ext cx="1351652" cy="369332"/>
          </a:xfrm>
          <a:prstGeom prst="rect">
            <a:avLst/>
          </a:prstGeom>
        </p:spPr>
        <p:txBody>
          <a:bodyPr wrap="none">
            <a:spAutoFit/>
          </a:bodyPr>
          <a:lstStyle/>
          <a:p>
            <a:r>
              <a:rPr lang="en-US" dirty="0" smtClean="0"/>
              <a:t>Maternal GF</a:t>
            </a:r>
            <a:endParaRPr lang="en-US" dirty="0"/>
          </a:p>
        </p:txBody>
      </p:sp>
    </p:spTree>
    <p:extLst>
      <p:ext uri="{BB962C8B-B14F-4D97-AF65-F5344CB8AC3E}">
        <p14:creationId xmlns:p14="http://schemas.microsoft.com/office/powerpoint/2010/main" val="10742517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2588"/>
            <a:ext cx="8305800" cy="726900"/>
          </a:xfrm>
          <a:gradFill flip="none" rotWithShape="1">
            <a:gsLst>
              <a:gs pos="0">
                <a:schemeClr val="accent5"/>
              </a:gs>
              <a:gs pos="100000">
                <a:srgbClr val="FFFFFF"/>
              </a:gs>
            </a:gsLst>
            <a:lin ang="0" scaled="1"/>
            <a:tileRect/>
          </a:gradFill>
        </p:spPr>
        <p:txBody>
          <a:bodyPr>
            <a:normAutofit fontScale="90000"/>
          </a:bodyPr>
          <a:lstStyle/>
          <a:p>
            <a:r>
              <a:rPr lang="en-US" dirty="0" smtClean="0"/>
              <a:t>Stance follows showing strong affect</a:t>
            </a:r>
            <a:endParaRPr lang="en-US" dirty="0"/>
          </a:p>
        </p:txBody>
      </p:sp>
      <p:pic>
        <p:nvPicPr>
          <p:cNvPr id="3" name="Picture 2" descr="seiya2.png"/>
          <p:cNvPicPr>
            <a:picLocks noChangeAspect="1"/>
          </p:cNvPicPr>
          <p:nvPr/>
        </p:nvPicPr>
        <p:blipFill>
          <a:blip r:embed="rId3"/>
          <a:stretch>
            <a:fillRect/>
          </a:stretch>
        </p:blipFill>
        <p:spPr>
          <a:xfrm>
            <a:off x="223274" y="1275593"/>
            <a:ext cx="6583346" cy="4848556"/>
          </a:xfrm>
          <a:prstGeom prst="rect">
            <a:avLst/>
          </a:prstGeom>
        </p:spPr>
      </p:pic>
      <p:sp>
        <p:nvSpPr>
          <p:cNvPr id="10" name="TextBox 9"/>
          <p:cNvSpPr txBox="1"/>
          <p:nvPr/>
        </p:nvSpPr>
        <p:spPr>
          <a:xfrm>
            <a:off x="6681423" y="1587385"/>
            <a:ext cx="2462577" cy="4501232"/>
          </a:xfrm>
          <a:prstGeom prst="rect">
            <a:avLst/>
          </a:prstGeom>
          <a:noFill/>
        </p:spPr>
        <p:txBody>
          <a:bodyPr wrap="square" rtlCol="0">
            <a:spAutoFit/>
          </a:bodyPr>
          <a:lstStyle/>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r>
              <a:rPr lang="en-US" sz="1650" b="1" dirty="0" smtClean="0">
                <a:solidFill>
                  <a:srgbClr val="0000FF"/>
                </a:solidFill>
                <a:latin typeface="Times"/>
                <a:cs typeface="Times"/>
              </a:rPr>
              <a:t>+affect [J] parents, bros.</a:t>
            </a:r>
          </a:p>
          <a:p>
            <a:r>
              <a:rPr lang="en-US" sz="1650" b="1" dirty="0" smtClean="0">
                <a:solidFill>
                  <a:srgbClr val="0000FF"/>
                </a:solidFill>
                <a:latin typeface="Times"/>
                <a:cs typeface="Times"/>
              </a:rPr>
              <a:t>-</a:t>
            </a:r>
            <a:r>
              <a:rPr lang="en-US" sz="1650" b="1" dirty="0" err="1" smtClean="0">
                <a:solidFill>
                  <a:srgbClr val="0000FF"/>
                </a:solidFill>
                <a:latin typeface="Times"/>
                <a:cs typeface="Times"/>
              </a:rPr>
              <a:t>apprec</a:t>
            </a:r>
            <a:r>
              <a:rPr lang="en-US" sz="1650" b="1" dirty="0" smtClean="0">
                <a:solidFill>
                  <a:srgbClr val="0000FF"/>
                </a:solidFill>
                <a:latin typeface="Times"/>
                <a:cs typeface="Times"/>
              </a:rPr>
              <a:t> [J] bros.</a:t>
            </a:r>
          </a:p>
          <a:p>
            <a:r>
              <a:rPr lang="en-US" sz="1650" b="1" dirty="0" smtClean="0">
                <a:solidFill>
                  <a:srgbClr val="0000FF"/>
                </a:solidFill>
                <a:latin typeface="Times"/>
                <a:cs typeface="Times"/>
              </a:rPr>
              <a:t>+affect [J] self, </a:t>
            </a:r>
            <a:r>
              <a:rPr lang="en-US" sz="1650" b="1" dirty="0" err="1" smtClean="0">
                <a:solidFill>
                  <a:srgbClr val="0000FF"/>
                </a:solidFill>
                <a:latin typeface="Times"/>
                <a:cs typeface="Times"/>
              </a:rPr>
              <a:t>fut.wife</a:t>
            </a:r>
            <a:endParaRPr lang="en-US" sz="1650" b="1" dirty="0" smtClean="0">
              <a:solidFill>
                <a:srgbClr val="0000FF"/>
              </a:solidFill>
              <a:latin typeface="Times"/>
              <a:cs typeface="Times"/>
            </a:endParaRPr>
          </a:p>
          <a:p>
            <a:r>
              <a:rPr lang="en-US" sz="1650" b="1" dirty="0" smtClean="0">
                <a:solidFill>
                  <a:srgbClr val="0000FF"/>
                </a:solidFill>
                <a:latin typeface="Times"/>
                <a:cs typeface="Times"/>
              </a:rPr>
              <a:t>+affect [J] </a:t>
            </a:r>
            <a:r>
              <a:rPr lang="en-US" sz="1650" b="1" dirty="0" err="1" smtClean="0">
                <a:solidFill>
                  <a:srgbClr val="0000FF"/>
                </a:solidFill>
                <a:latin typeface="Times"/>
                <a:cs typeface="Times"/>
              </a:rPr>
              <a:t>fut.kids</a:t>
            </a:r>
            <a:endParaRPr lang="en-US" sz="1650" b="1" dirty="0" smtClean="0">
              <a:solidFill>
                <a:srgbClr val="0000FF"/>
              </a:solidFill>
              <a:latin typeface="Times"/>
              <a:cs typeface="Times"/>
            </a:endParaRPr>
          </a:p>
          <a:p>
            <a:r>
              <a:rPr lang="en-US" sz="1650" b="1" dirty="0" smtClean="0">
                <a:solidFill>
                  <a:srgbClr val="0000FF"/>
                </a:solidFill>
                <a:latin typeface="Times"/>
                <a:cs typeface="Times"/>
              </a:rPr>
              <a:t>+affect [J] </a:t>
            </a:r>
            <a:r>
              <a:rPr lang="en-US" sz="1650" b="1" dirty="0" err="1" smtClean="0">
                <a:solidFill>
                  <a:srgbClr val="0000FF"/>
                </a:solidFill>
                <a:latin typeface="Times"/>
                <a:cs typeface="Times"/>
              </a:rPr>
              <a:t>fut.kids</a:t>
            </a:r>
            <a:endParaRPr lang="en-US" sz="165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1700" b="1" dirty="0" smtClean="0">
              <a:solidFill>
                <a:srgbClr val="0000FF"/>
              </a:solidFill>
              <a:latin typeface="Times"/>
              <a:cs typeface="Times"/>
            </a:endParaRPr>
          </a:p>
          <a:p>
            <a:endParaRPr lang="en-US" sz="800" b="1" dirty="0" smtClean="0">
              <a:solidFill>
                <a:srgbClr val="0000FF"/>
              </a:solidFill>
              <a:latin typeface="Times"/>
              <a:cs typeface="Times"/>
            </a:endParaRPr>
          </a:p>
          <a:p>
            <a:r>
              <a:rPr lang="en-US" sz="1700" b="1" dirty="0" smtClean="0">
                <a:solidFill>
                  <a:srgbClr val="0000FF"/>
                </a:solidFill>
                <a:latin typeface="Times"/>
                <a:cs typeface="Times"/>
              </a:rPr>
              <a:t>-</a:t>
            </a:r>
            <a:r>
              <a:rPr lang="en-US" sz="1700" b="1" dirty="0" err="1" smtClean="0">
                <a:solidFill>
                  <a:srgbClr val="0000FF"/>
                </a:solidFill>
                <a:latin typeface="Times"/>
                <a:cs typeface="Times"/>
              </a:rPr>
              <a:t>apprec</a:t>
            </a:r>
            <a:r>
              <a:rPr lang="en-US" sz="1700" b="1" dirty="0" smtClean="0">
                <a:solidFill>
                  <a:srgbClr val="0000FF"/>
                </a:solidFill>
                <a:latin typeface="Times"/>
                <a:cs typeface="Times"/>
              </a:rPr>
              <a:t> [J] self</a:t>
            </a:r>
          </a:p>
          <a:p>
            <a:endParaRPr lang="en-US" sz="1700" b="1" dirty="0">
              <a:solidFill>
                <a:srgbClr val="0000FF"/>
              </a:solidFill>
              <a:latin typeface="Times"/>
              <a:cs typeface="Times"/>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rot="5400000">
            <a:off x="2751289" y="1201527"/>
            <a:ext cx="5125356" cy="4275670"/>
          </a:xfrm>
          <a:prstGeom prst="triangle">
            <a:avLst>
              <a:gd name="adj" fmla="val 49808"/>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2063421" y="5136772"/>
            <a:ext cx="1023163" cy="41549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err="1" smtClean="0"/>
              <a:t>Seiya</a:t>
            </a:r>
            <a:endParaRPr lang="en-US" sz="2100" b="1" dirty="0"/>
          </a:p>
        </p:txBody>
      </p:sp>
      <p:sp>
        <p:nvSpPr>
          <p:cNvPr id="5" name="TextBox 4"/>
          <p:cNvSpPr txBox="1"/>
          <p:nvPr/>
        </p:nvSpPr>
        <p:spPr>
          <a:xfrm>
            <a:off x="456456" y="429387"/>
            <a:ext cx="2633951" cy="41549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100" b="1" dirty="0" smtClean="0"/>
              <a:t>Parents          Brothers</a:t>
            </a:r>
            <a:endParaRPr lang="en-US" sz="2100" b="1" dirty="0"/>
          </a:p>
        </p:txBody>
      </p:sp>
      <p:cxnSp>
        <p:nvCxnSpPr>
          <p:cNvPr id="6" name="Straight Arrow Connector 5"/>
          <p:cNvCxnSpPr/>
          <p:nvPr/>
        </p:nvCxnSpPr>
        <p:spPr>
          <a:xfrm>
            <a:off x="2685069" y="1696300"/>
            <a:ext cx="0" cy="28295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rot="16200000">
            <a:off x="-56423" y="3040914"/>
            <a:ext cx="1880396" cy="415498"/>
          </a:xfrm>
          <a:prstGeom prst="rect">
            <a:avLst/>
          </a:prstGeom>
          <a:noFill/>
        </p:spPr>
        <p:txBody>
          <a:bodyPr wrap="square" rtlCol="0">
            <a:spAutoFit/>
          </a:bodyPr>
          <a:lstStyle/>
          <a:p>
            <a:pPr algn="ctr"/>
            <a:r>
              <a:rPr lang="en-US" sz="2100" b="1" dirty="0" smtClean="0"/>
              <a:t>Alignment</a:t>
            </a:r>
          </a:p>
        </p:txBody>
      </p:sp>
      <p:cxnSp>
        <p:nvCxnSpPr>
          <p:cNvPr id="8" name="Straight Arrow Connector 7"/>
          <p:cNvCxnSpPr/>
          <p:nvPr/>
        </p:nvCxnSpPr>
        <p:spPr>
          <a:xfrm>
            <a:off x="4005870" y="1067906"/>
            <a:ext cx="3626804" cy="20682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9" name="TextBox 8"/>
          <p:cNvSpPr txBox="1"/>
          <p:nvPr/>
        </p:nvSpPr>
        <p:spPr>
          <a:xfrm rot="19699175">
            <a:off x="3642551" y="4701337"/>
            <a:ext cx="4393562" cy="70788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a:t>"when I get married I want a Japanese wife so she can talk to my </a:t>
            </a:r>
            <a:r>
              <a:rPr lang="en-US" sz="2000" dirty="0" smtClean="0"/>
              <a:t>mom”</a:t>
            </a:r>
            <a:endParaRPr lang="en-US" sz="2000" dirty="0"/>
          </a:p>
        </p:txBody>
      </p:sp>
      <p:cxnSp>
        <p:nvCxnSpPr>
          <p:cNvPr id="15" name="Straight Arrow Connector 14"/>
          <p:cNvCxnSpPr/>
          <p:nvPr/>
        </p:nvCxnSpPr>
        <p:spPr>
          <a:xfrm flipV="1">
            <a:off x="3753392" y="3572110"/>
            <a:ext cx="3698410" cy="2329934"/>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16" name="TextBox 15"/>
          <p:cNvSpPr txBox="1"/>
          <p:nvPr/>
        </p:nvSpPr>
        <p:spPr>
          <a:xfrm>
            <a:off x="7632674" y="3178102"/>
            <a:ext cx="127000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smtClean="0"/>
              <a:t>Japanese</a:t>
            </a:r>
            <a:endParaRPr lang="en-US" sz="2100" b="1" dirty="0"/>
          </a:p>
        </p:txBody>
      </p:sp>
      <p:sp>
        <p:nvSpPr>
          <p:cNvPr id="18" name="TextBox 17"/>
          <p:cNvSpPr txBox="1"/>
          <p:nvPr/>
        </p:nvSpPr>
        <p:spPr>
          <a:xfrm rot="1797533">
            <a:off x="4440358" y="901278"/>
            <a:ext cx="3889514" cy="135421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“My </a:t>
            </a:r>
            <a:r>
              <a:rPr lang="en-US" dirty="0"/>
              <a:t>parents, they want my brothers to speak </a:t>
            </a:r>
            <a:r>
              <a:rPr lang="en-US" dirty="0" smtClean="0"/>
              <a:t>Japanese”</a:t>
            </a:r>
          </a:p>
          <a:p>
            <a:endParaRPr lang="en-US" sz="1000" dirty="0" smtClean="0"/>
          </a:p>
          <a:p>
            <a:r>
              <a:rPr lang="en-US" dirty="0"/>
              <a:t>"but I don't know if that's important to </a:t>
            </a:r>
            <a:r>
              <a:rPr lang="en-US" dirty="0" smtClean="0"/>
              <a:t>them”</a:t>
            </a:r>
            <a:endParaRPr lang="en-US" dirty="0"/>
          </a:p>
        </p:txBody>
      </p:sp>
      <p:cxnSp>
        <p:nvCxnSpPr>
          <p:cNvPr id="20" name="Straight Arrow Connector 19"/>
          <p:cNvCxnSpPr/>
          <p:nvPr/>
        </p:nvCxnSpPr>
        <p:spPr>
          <a:xfrm>
            <a:off x="1091525" y="1696300"/>
            <a:ext cx="0" cy="2829573"/>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rot="16200000">
            <a:off x="1649594" y="2928443"/>
            <a:ext cx="1655452" cy="415498"/>
          </a:xfrm>
          <a:prstGeom prst="rect">
            <a:avLst/>
          </a:prstGeom>
        </p:spPr>
        <p:txBody>
          <a:bodyPr wrap="none">
            <a:spAutoFit/>
          </a:bodyPr>
          <a:lstStyle/>
          <a:p>
            <a:pPr algn="ctr"/>
            <a:r>
              <a:rPr lang="en-US" sz="2100" b="1" dirty="0" err="1" smtClean="0"/>
              <a:t>Disalignment</a:t>
            </a:r>
            <a:endParaRPr lang="en-US" sz="2100" b="1" dirty="0" smtClean="0"/>
          </a:p>
        </p:txBody>
      </p:sp>
      <p:sp>
        <p:nvSpPr>
          <p:cNvPr id="23" name="TextBox 22"/>
          <p:cNvSpPr txBox="1"/>
          <p:nvPr/>
        </p:nvSpPr>
        <p:spPr>
          <a:xfrm rot="19764507">
            <a:off x="5271371" y="5452379"/>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Stance follow</a:t>
            </a:r>
            <a:endParaRPr lang="en-US" sz="1800" dirty="0"/>
          </a:p>
        </p:txBody>
      </p:sp>
      <p:sp>
        <p:nvSpPr>
          <p:cNvPr id="24" name="TextBox 23"/>
          <p:cNvSpPr txBox="1"/>
          <p:nvPr/>
        </p:nvSpPr>
        <p:spPr>
          <a:xfrm rot="1691000">
            <a:off x="6341450" y="775499"/>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smtClean="0"/>
              <a:t>Stance lead</a:t>
            </a:r>
            <a:endParaRPr lang="en-US" sz="1800" dirty="0"/>
          </a:p>
        </p:txBody>
      </p:sp>
    </p:spTree>
    <p:extLst>
      <p:ext uri="{BB962C8B-B14F-4D97-AF65-F5344CB8AC3E}">
        <p14:creationId xmlns:p14="http://schemas.microsoft.com/office/powerpoint/2010/main" val="11392706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4151482062"/>
              </p:ext>
            </p:extLst>
          </p:nvPr>
        </p:nvGraphicFramePr>
        <p:xfrm>
          <a:off x="4819272" y="1952252"/>
          <a:ext cx="3988926" cy="46737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651125315"/>
              </p:ext>
            </p:extLst>
          </p:nvPr>
        </p:nvGraphicFramePr>
        <p:xfrm>
          <a:off x="457199" y="1881706"/>
          <a:ext cx="4362073" cy="4744301"/>
        </p:xfrm>
        <a:graphic>
          <a:graphicData uri="http://schemas.openxmlformats.org/drawingml/2006/chart">
            <c:chart xmlns:c="http://schemas.openxmlformats.org/drawingml/2006/chart" xmlns:r="http://schemas.openxmlformats.org/officeDocument/2006/relationships" r:id="rId4"/>
          </a:graphicData>
        </a:graphic>
      </p:graphicFrame>
      <p:sp>
        <p:nvSpPr>
          <p:cNvPr id="15" name="Title 14"/>
          <p:cNvSpPr>
            <a:spLocks noGrp="1"/>
          </p:cNvSpPr>
          <p:nvPr>
            <p:ph type="title"/>
          </p:nvPr>
        </p:nvSpPr>
        <p:spPr/>
        <p:txBody>
          <a:bodyPr/>
          <a:lstStyle/>
          <a:p>
            <a:endParaRPr lang="en-US"/>
          </a:p>
        </p:txBody>
      </p:sp>
      <p:sp>
        <p:nvSpPr>
          <p:cNvPr id="16" name="Title 1"/>
          <p:cNvSpPr txBox="1">
            <a:spLocks/>
          </p:cNvSpPr>
          <p:nvPr/>
        </p:nvSpPr>
        <p:spPr>
          <a:xfrm>
            <a:off x="457199" y="274638"/>
            <a:ext cx="8229600" cy="1143000"/>
          </a:xfrm>
          <a:prstGeom prst="rect">
            <a:avLst/>
          </a:prstGeom>
          <a:gradFill flip="none" rotWithShape="1">
            <a:gsLst>
              <a:gs pos="0">
                <a:schemeClr val="accent5"/>
              </a:gs>
              <a:gs pos="100000">
                <a:srgbClr val="FFFFFF"/>
              </a:gs>
            </a:gsLst>
            <a:lin ang="0" scaled="1"/>
            <a:tileRect/>
          </a:gra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err="1" smtClean="0"/>
              <a:t>Seiya</a:t>
            </a:r>
            <a:r>
              <a:rPr lang="en-US" dirty="0" smtClean="0"/>
              <a:t> (+</a:t>
            </a:r>
            <a:r>
              <a:rPr lang="en-US" dirty="0" err="1" smtClean="0"/>
              <a:t>Jpn</a:t>
            </a:r>
            <a:r>
              <a:rPr lang="en-US" dirty="0" smtClean="0"/>
              <a:t>) vs. Wally (-</a:t>
            </a:r>
            <a:r>
              <a:rPr lang="en-US" dirty="0" err="1" smtClean="0"/>
              <a:t>Jpn</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lstStyle/>
          <a:p>
            <a:r>
              <a:rPr lang="en-US" dirty="0" smtClean="0"/>
              <a:t>HAWAIIAN</a:t>
            </a:r>
            <a:endParaRPr lang="en-US" dirty="0"/>
          </a:p>
        </p:txBody>
      </p:sp>
      <p:sp>
        <p:nvSpPr>
          <p:cNvPr id="3" name="Content Placeholder 2"/>
          <p:cNvSpPr>
            <a:spLocks noGrp="1"/>
          </p:cNvSpPr>
          <p:nvPr>
            <p:ph idx="1"/>
          </p:nvPr>
        </p:nvSpPr>
        <p:spPr/>
        <p:txBody>
          <a:bodyPr/>
          <a:lstStyle/>
          <a:p>
            <a:r>
              <a:rPr lang="en-US" dirty="0" smtClean="0">
                <a:latin typeface="Calibri (Body)"/>
                <a:cs typeface="Calibri (Body)"/>
              </a:rPr>
              <a:t>2 CASE STUDIES OF STANCETAKING</a:t>
            </a:r>
          </a:p>
          <a:p>
            <a:pPr>
              <a:buNone/>
            </a:pPr>
            <a:endParaRPr lang="en-US" dirty="0" smtClean="0">
              <a:latin typeface="Calibri (Body)"/>
              <a:cs typeface="Calibri (Body)"/>
            </a:endParaRPr>
          </a:p>
          <a:p>
            <a:pPr lvl="1"/>
            <a:r>
              <a:rPr lang="en-US" sz="3000" dirty="0" smtClean="0"/>
              <a:t>Shift</a:t>
            </a:r>
          </a:p>
          <a:p>
            <a:pPr lvl="1"/>
            <a:r>
              <a:rPr lang="en-US" sz="3000" dirty="0" smtClean="0"/>
              <a:t>Revitalization</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lstStyle/>
          <a:p>
            <a:r>
              <a:rPr lang="en-US" dirty="0" smtClean="0"/>
              <a:t>Research Questions</a:t>
            </a:r>
            <a:endParaRPr lang="en-US" dirty="0"/>
          </a:p>
        </p:txBody>
      </p:sp>
      <p:sp>
        <p:nvSpPr>
          <p:cNvPr id="3" name="Text Placeholder 2"/>
          <p:cNvSpPr>
            <a:spLocks noGrp="1"/>
          </p:cNvSpPr>
          <p:nvPr>
            <p:ph type="body" idx="1"/>
          </p:nvPr>
        </p:nvSpPr>
        <p:spPr/>
        <p:txBody>
          <a:bodyPr>
            <a:normAutofit/>
          </a:bodyPr>
          <a:lstStyle/>
          <a:p>
            <a:pPr>
              <a:buFont typeface="Arial"/>
              <a:buChar char="•"/>
            </a:pPr>
            <a:r>
              <a:rPr lang="en-US" dirty="0" smtClean="0"/>
              <a:t>In the context of Hawai‘i, how do the attitudes expressed towards heritage languages by family members shape individuals’ own language attitudes? </a:t>
            </a:r>
          </a:p>
          <a:p>
            <a:pPr lvl="1">
              <a:buFont typeface="Arial"/>
              <a:buChar char="•"/>
            </a:pPr>
            <a:r>
              <a:rPr lang="en-US" dirty="0" smtClean="0"/>
              <a:t>In other words: How do speakers position themselves (identify) in response to their family members’ language attitudes?</a:t>
            </a:r>
          </a:p>
          <a:p>
            <a:pPr>
              <a:buNone/>
            </a:pPr>
            <a:endParaRPr lang="en-US" sz="2700" dirty="0" smtClean="0"/>
          </a:p>
          <a:p>
            <a:pPr>
              <a:buFont typeface="Arial"/>
              <a:buChar char="•"/>
            </a:pPr>
            <a:r>
              <a:rPr lang="en-US" dirty="0" smtClean="0"/>
              <a:t>How do these language attitudes relate to language maintenance and language shift?</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174"/>
            <a:ext cx="8229600" cy="1143000"/>
          </a:xfrm>
        </p:spPr>
        <p:txBody>
          <a:bodyPr/>
          <a:lstStyle/>
          <a:p>
            <a:r>
              <a:rPr lang="en-US" dirty="0" err="1" smtClean="0"/>
              <a:t>Moana’s</a:t>
            </a:r>
            <a:r>
              <a:rPr lang="en-US" dirty="0" smtClean="0"/>
              <a:t> family tree</a:t>
            </a:r>
            <a:endParaRPr lang="en-US" dirty="0"/>
          </a:p>
        </p:txBody>
      </p:sp>
      <p:sp>
        <p:nvSpPr>
          <p:cNvPr id="6" name="Rectangle 5"/>
          <p:cNvSpPr/>
          <p:nvPr/>
        </p:nvSpPr>
        <p:spPr>
          <a:xfrm>
            <a:off x="440167" y="104674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2265978" y="1049941"/>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905829" y="1033925"/>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062096" y="1033925"/>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324685" y="2812217"/>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6075978" y="281221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3775038" y="3772776"/>
            <a:ext cx="1814366" cy="1129273"/>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732118" y="1404297"/>
            <a:ext cx="1045882" cy="30777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Cantonese</a:t>
            </a:r>
            <a:endParaRPr lang="en-US" sz="1400" kern="0" dirty="0">
              <a:solidFill>
                <a:srgbClr val="000000"/>
              </a:solidFill>
              <a:latin typeface="Arial"/>
              <a:ea typeface="Arial"/>
              <a:cs typeface="Arial"/>
              <a:sym typeface="Arial"/>
            </a:endParaRPr>
          </a:p>
        </p:txBody>
      </p:sp>
      <p:sp>
        <p:nvSpPr>
          <p:cNvPr id="17" name="TextBox 16"/>
          <p:cNvSpPr txBox="1"/>
          <p:nvPr/>
        </p:nvSpPr>
        <p:spPr>
          <a:xfrm>
            <a:off x="2435410" y="1434042"/>
            <a:ext cx="1512048" cy="30777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No knowledge</a:t>
            </a:r>
            <a:endParaRPr lang="en-US" sz="1400" kern="0" dirty="0">
              <a:solidFill>
                <a:srgbClr val="000000"/>
              </a:solidFill>
              <a:latin typeface="Arial"/>
              <a:ea typeface="Arial"/>
              <a:cs typeface="Arial"/>
              <a:sym typeface="Arial"/>
            </a:endParaRPr>
          </a:p>
        </p:txBody>
      </p:sp>
      <p:sp>
        <p:nvSpPr>
          <p:cNvPr id="19" name="TextBox 18"/>
          <p:cNvSpPr txBox="1"/>
          <p:nvPr/>
        </p:nvSpPr>
        <p:spPr>
          <a:xfrm>
            <a:off x="1464632" y="2987382"/>
            <a:ext cx="1541533" cy="954107"/>
          </a:xfrm>
          <a:prstGeom prst="rect">
            <a:avLst/>
          </a:prstGeom>
          <a:noFill/>
        </p:spPr>
        <p:txBody>
          <a:bodyPr wrap="none" rtlCol="0">
            <a:spAutoFit/>
          </a:bodyPr>
          <a:lstStyle/>
          <a:p>
            <a:pPr defTabSz="914400"/>
            <a:r>
              <a:rPr lang="en-US" sz="1400" kern="0" dirty="0" smtClean="0">
                <a:solidFill>
                  <a:srgbClr val="000000"/>
                </a:solidFill>
                <a:latin typeface="Arial"/>
                <a:ea typeface="Arial"/>
                <a:cs typeface="Arial"/>
                <a:sym typeface="Arial"/>
              </a:rPr>
              <a:t>Cantonese</a:t>
            </a:r>
          </a:p>
          <a:p>
            <a:pPr defTabSz="914400"/>
            <a:r>
              <a:rPr lang="en-US" sz="1400" kern="0" dirty="0" smtClean="0">
                <a:solidFill>
                  <a:srgbClr val="000000"/>
                </a:solidFill>
                <a:latin typeface="Arial"/>
                <a:ea typeface="Arial"/>
                <a:cs typeface="Arial"/>
                <a:sym typeface="Arial"/>
              </a:rPr>
              <a:t>Pidgin</a:t>
            </a:r>
          </a:p>
          <a:p>
            <a:pPr defTabSz="914400"/>
            <a:r>
              <a:rPr lang="en-US" sz="1400" kern="0" dirty="0" smtClean="0">
                <a:solidFill>
                  <a:srgbClr val="000000"/>
                </a:solidFill>
                <a:latin typeface="Arial"/>
                <a:ea typeface="Arial"/>
                <a:cs typeface="Arial"/>
                <a:sym typeface="Arial"/>
              </a:rPr>
              <a:t>English</a:t>
            </a:r>
          </a:p>
          <a:p>
            <a:pPr defTabSz="914400"/>
            <a:r>
              <a:rPr lang="en-US" sz="1400" b="1" kern="0" dirty="0" smtClean="0">
                <a:solidFill>
                  <a:srgbClr val="000090"/>
                </a:solidFill>
                <a:latin typeface="Arial"/>
                <a:ea typeface="Arial"/>
                <a:cs typeface="Arial"/>
                <a:sym typeface="Arial"/>
              </a:rPr>
              <a:t>Hawaiian words</a:t>
            </a:r>
            <a:endParaRPr lang="en-US" sz="1400" b="1" kern="0" dirty="0">
              <a:solidFill>
                <a:srgbClr val="000090"/>
              </a:solidFill>
              <a:latin typeface="Arial"/>
              <a:ea typeface="Arial"/>
              <a:cs typeface="Arial"/>
              <a:sym typeface="Arial"/>
            </a:endParaRPr>
          </a:p>
        </p:txBody>
      </p:sp>
      <p:sp>
        <p:nvSpPr>
          <p:cNvPr id="21" name="TextBox 20"/>
          <p:cNvSpPr txBox="1"/>
          <p:nvPr/>
        </p:nvSpPr>
        <p:spPr>
          <a:xfrm>
            <a:off x="3910913" y="3941489"/>
            <a:ext cx="1531714" cy="738664"/>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Pidgin</a:t>
            </a:r>
          </a:p>
          <a:p>
            <a:pPr defTabSz="914400"/>
            <a:r>
              <a:rPr lang="en-US" sz="1400" kern="0" dirty="0" smtClean="0">
                <a:solidFill>
                  <a:srgbClr val="000000"/>
                </a:solidFill>
                <a:latin typeface="Arial"/>
                <a:ea typeface="Arial"/>
                <a:cs typeface="Arial"/>
                <a:sym typeface="Arial"/>
              </a:rPr>
              <a:t>English</a:t>
            </a:r>
          </a:p>
          <a:p>
            <a:pPr defTabSz="914400"/>
            <a:r>
              <a:rPr lang="en-US" sz="1400" b="1" kern="0" dirty="0" smtClean="0">
                <a:solidFill>
                  <a:srgbClr val="000090"/>
                </a:solidFill>
                <a:latin typeface="Arial"/>
                <a:ea typeface="Arial"/>
                <a:cs typeface="Arial"/>
                <a:sym typeface="Arial"/>
              </a:rPr>
              <a:t>Hawaiian words</a:t>
            </a:r>
            <a:endParaRPr lang="en-US" sz="1400" b="1" kern="0" dirty="0">
              <a:solidFill>
                <a:srgbClr val="000090"/>
              </a:solidFill>
              <a:latin typeface="Arial"/>
              <a:ea typeface="Arial"/>
              <a:cs typeface="Arial"/>
              <a:sym typeface="Arial"/>
            </a:endParaRPr>
          </a:p>
        </p:txBody>
      </p:sp>
      <p:sp>
        <p:nvSpPr>
          <p:cNvPr id="22" name="TextBox 21"/>
          <p:cNvSpPr txBox="1"/>
          <p:nvPr/>
        </p:nvSpPr>
        <p:spPr>
          <a:xfrm>
            <a:off x="5359144" y="1231465"/>
            <a:ext cx="963300" cy="738664"/>
          </a:xfrm>
          <a:prstGeom prst="rect">
            <a:avLst/>
          </a:prstGeom>
          <a:noFill/>
        </p:spPr>
        <p:txBody>
          <a:bodyPr wrap="none" rtlCol="0">
            <a:spAutoFit/>
          </a:bodyPr>
          <a:lstStyle/>
          <a:p>
            <a:pPr defTabSz="914400"/>
            <a:r>
              <a:rPr lang="en-US" sz="1400" kern="0" dirty="0" smtClean="0">
                <a:solidFill>
                  <a:srgbClr val="000000"/>
                </a:solidFill>
                <a:latin typeface="Arial"/>
                <a:ea typeface="Arial"/>
                <a:cs typeface="Arial"/>
                <a:sym typeface="Arial"/>
              </a:rPr>
              <a:t>Japanese</a:t>
            </a:r>
          </a:p>
          <a:p>
            <a:pPr defTabSz="914400"/>
            <a:r>
              <a:rPr lang="en-US" sz="1400" kern="0" dirty="0" smtClean="0">
                <a:solidFill>
                  <a:srgbClr val="000000"/>
                </a:solidFill>
                <a:latin typeface="Arial"/>
                <a:ea typeface="Arial"/>
                <a:cs typeface="Arial"/>
                <a:sym typeface="Arial"/>
              </a:rPr>
              <a:t>English</a:t>
            </a:r>
          </a:p>
          <a:p>
            <a:pPr defTabSz="914400"/>
            <a:r>
              <a:rPr lang="en-US" sz="1400" kern="0" dirty="0" smtClean="0">
                <a:solidFill>
                  <a:srgbClr val="000000"/>
                </a:solidFill>
                <a:latin typeface="Arial"/>
                <a:ea typeface="Arial"/>
                <a:cs typeface="Arial"/>
                <a:sym typeface="Arial"/>
              </a:rPr>
              <a:t>Pidgin</a:t>
            </a:r>
            <a:endParaRPr lang="en-US" sz="1400" kern="0" dirty="0">
              <a:solidFill>
                <a:srgbClr val="000000"/>
              </a:solidFill>
              <a:latin typeface="Arial"/>
              <a:ea typeface="Arial"/>
              <a:cs typeface="Arial"/>
              <a:sym typeface="Arial"/>
            </a:endParaRPr>
          </a:p>
        </p:txBody>
      </p:sp>
      <p:sp>
        <p:nvSpPr>
          <p:cNvPr id="24" name="TextBox 23"/>
          <p:cNvSpPr txBox="1"/>
          <p:nvPr/>
        </p:nvSpPr>
        <p:spPr>
          <a:xfrm>
            <a:off x="6075978" y="2971036"/>
            <a:ext cx="1681480" cy="738664"/>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English</a:t>
            </a:r>
          </a:p>
          <a:p>
            <a:pPr defTabSz="914400"/>
            <a:r>
              <a:rPr lang="en-US" sz="1400" kern="0" dirty="0" smtClean="0">
                <a:solidFill>
                  <a:srgbClr val="000000"/>
                </a:solidFill>
                <a:latin typeface="Arial"/>
                <a:ea typeface="Arial"/>
                <a:cs typeface="Arial"/>
                <a:sym typeface="Arial"/>
              </a:rPr>
              <a:t>Pidgin</a:t>
            </a:r>
          </a:p>
          <a:p>
            <a:pPr defTabSz="914400"/>
            <a:r>
              <a:rPr lang="en-US" sz="1400" b="1" kern="0" dirty="0" smtClean="0">
                <a:solidFill>
                  <a:srgbClr val="000090"/>
                </a:solidFill>
                <a:latin typeface="Arial"/>
                <a:ea typeface="Arial"/>
                <a:cs typeface="Arial"/>
                <a:sym typeface="Arial"/>
              </a:rPr>
              <a:t>Hawaiian words</a:t>
            </a:r>
            <a:endParaRPr lang="en-US" sz="1400" b="1" kern="0" dirty="0">
              <a:solidFill>
                <a:srgbClr val="000090"/>
              </a:solidFill>
              <a:latin typeface="Arial"/>
              <a:ea typeface="Arial"/>
              <a:cs typeface="Arial"/>
              <a:sym typeface="Arial"/>
            </a:endParaRPr>
          </a:p>
        </p:txBody>
      </p:sp>
      <p:sp>
        <p:nvSpPr>
          <p:cNvPr id="26" name="TextBox 25"/>
          <p:cNvSpPr txBox="1"/>
          <p:nvPr/>
        </p:nvSpPr>
        <p:spPr>
          <a:xfrm>
            <a:off x="7336144" y="1247474"/>
            <a:ext cx="962949" cy="738664"/>
          </a:xfrm>
          <a:prstGeom prst="rect">
            <a:avLst/>
          </a:prstGeom>
          <a:noFill/>
        </p:spPr>
        <p:txBody>
          <a:bodyPr wrap="none" rtlCol="0">
            <a:spAutoFit/>
          </a:bodyPr>
          <a:lstStyle/>
          <a:p>
            <a:pPr defTabSz="914400"/>
            <a:r>
              <a:rPr lang="en-US" sz="1400" b="1" kern="0" dirty="0" smtClean="0">
                <a:solidFill>
                  <a:srgbClr val="000090"/>
                </a:solidFill>
                <a:latin typeface="Arial"/>
                <a:ea typeface="Arial"/>
                <a:cs typeface="Arial"/>
                <a:sym typeface="Arial"/>
              </a:rPr>
              <a:t>Hawaiian</a:t>
            </a:r>
          </a:p>
          <a:p>
            <a:pPr defTabSz="914400"/>
            <a:r>
              <a:rPr lang="en-US" sz="1400" kern="0" dirty="0" smtClean="0">
                <a:solidFill>
                  <a:srgbClr val="000000"/>
                </a:solidFill>
                <a:latin typeface="Arial"/>
                <a:ea typeface="Arial"/>
                <a:cs typeface="Arial"/>
                <a:sym typeface="Arial"/>
              </a:rPr>
              <a:t>English</a:t>
            </a:r>
          </a:p>
          <a:p>
            <a:pPr defTabSz="914400"/>
            <a:endParaRPr lang="en-US" sz="1400" kern="0" dirty="0">
              <a:solidFill>
                <a:srgbClr val="000000"/>
              </a:solidFill>
              <a:latin typeface="Arial"/>
              <a:ea typeface="Arial"/>
              <a:cs typeface="Arial"/>
              <a:sym typeface="Arial"/>
            </a:endParaRPr>
          </a:p>
        </p:txBody>
      </p:sp>
      <p:sp>
        <p:nvSpPr>
          <p:cNvPr id="27" name="TextBox 26"/>
          <p:cNvSpPr txBox="1"/>
          <p:nvPr/>
        </p:nvSpPr>
        <p:spPr>
          <a:xfrm>
            <a:off x="1840356" y="3959772"/>
            <a:ext cx="710451" cy="307777"/>
          </a:xfrm>
          <a:prstGeom prst="rect">
            <a:avLst/>
          </a:prstGeom>
          <a:noFill/>
        </p:spPr>
        <p:txBody>
          <a:bodyPr wrap="none" rtlCol="0">
            <a:spAutoFit/>
          </a:bodyPr>
          <a:lstStyle/>
          <a:p>
            <a:pPr defTabSz="914400"/>
            <a:r>
              <a:rPr lang="en-US" sz="1400" kern="0" dirty="0">
                <a:solidFill>
                  <a:srgbClr val="000000"/>
                </a:solidFill>
                <a:latin typeface="Arial"/>
                <a:ea typeface="Arial"/>
                <a:cs typeface="Arial"/>
                <a:sym typeface="Arial"/>
              </a:rPr>
              <a:t>F</a:t>
            </a:r>
            <a:r>
              <a:rPr lang="en-US" sz="1400" kern="0" dirty="0" smtClean="0">
                <a:solidFill>
                  <a:srgbClr val="000000"/>
                </a:solidFill>
                <a:latin typeface="Arial"/>
                <a:ea typeface="Arial"/>
                <a:cs typeface="Arial"/>
                <a:sym typeface="Arial"/>
              </a:rPr>
              <a:t>ather</a:t>
            </a:r>
            <a:endParaRPr lang="en-US" sz="1400" kern="0" dirty="0">
              <a:solidFill>
                <a:srgbClr val="000000"/>
              </a:solidFill>
              <a:latin typeface="Arial"/>
              <a:ea typeface="Arial"/>
              <a:cs typeface="Arial"/>
              <a:sym typeface="Arial"/>
            </a:endParaRPr>
          </a:p>
        </p:txBody>
      </p:sp>
      <p:sp>
        <p:nvSpPr>
          <p:cNvPr id="28" name="TextBox 27"/>
          <p:cNvSpPr txBox="1"/>
          <p:nvPr/>
        </p:nvSpPr>
        <p:spPr>
          <a:xfrm>
            <a:off x="6562253" y="3975237"/>
            <a:ext cx="748923" cy="307777"/>
          </a:xfrm>
          <a:prstGeom prst="rect">
            <a:avLst/>
          </a:prstGeom>
          <a:noFill/>
        </p:spPr>
        <p:txBody>
          <a:bodyPr wrap="none" rtlCol="0">
            <a:spAutoFit/>
          </a:bodyPr>
          <a:lstStyle/>
          <a:p>
            <a:pPr defTabSz="914400"/>
            <a:r>
              <a:rPr lang="en-US" sz="1400" kern="0" dirty="0">
                <a:solidFill>
                  <a:srgbClr val="000000"/>
                </a:solidFill>
                <a:latin typeface="Arial"/>
                <a:ea typeface="Arial"/>
                <a:cs typeface="Arial"/>
                <a:sym typeface="Arial"/>
              </a:rPr>
              <a:t>M</a:t>
            </a:r>
            <a:r>
              <a:rPr lang="en-US" sz="1400" kern="0" dirty="0" smtClean="0">
                <a:solidFill>
                  <a:srgbClr val="000000"/>
                </a:solidFill>
                <a:latin typeface="Arial"/>
                <a:ea typeface="Arial"/>
                <a:cs typeface="Arial"/>
                <a:sym typeface="Arial"/>
              </a:rPr>
              <a:t>other</a:t>
            </a:r>
            <a:endParaRPr lang="en-US" sz="1400" kern="0" dirty="0">
              <a:solidFill>
                <a:srgbClr val="000000"/>
              </a:solidFill>
              <a:latin typeface="Arial"/>
              <a:ea typeface="Arial"/>
              <a:cs typeface="Arial"/>
              <a:sym typeface="Arial"/>
            </a:endParaRPr>
          </a:p>
        </p:txBody>
      </p:sp>
      <p:sp>
        <p:nvSpPr>
          <p:cNvPr id="30" name="TextBox 29"/>
          <p:cNvSpPr txBox="1"/>
          <p:nvPr/>
        </p:nvSpPr>
        <p:spPr>
          <a:xfrm>
            <a:off x="4201022" y="4858422"/>
            <a:ext cx="862836" cy="307777"/>
          </a:xfrm>
          <a:prstGeom prst="rect">
            <a:avLst/>
          </a:prstGeom>
          <a:noFill/>
        </p:spPr>
        <p:txBody>
          <a:bodyPr wrap="none" rtlCol="0">
            <a:spAutoFit/>
          </a:bodyPr>
          <a:lstStyle/>
          <a:p>
            <a:pPr defTabSz="914400"/>
            <a:r>
              <a:rPr lang="en-US" sz="1400" b="1" kern="0" dirty="0" smtClean="0">
                <a:solidFill>
                  <a:srgbClr val="000090"/>
                </a:solidFill>
                <a:latin typeface="Arial"/>
                <a:ea typeface="Arial"/>
                <a:cs typeface="Arial"/>
                <a:sym typeface="Arial"/>
              </a:rPr>
              <a:t>MOANA</a:t>
            </a:r>
            <a:endParaRPr lang="en-US" sz="1400" b="1" kern="0" dirty="0">
              <a:solidFill>
                <a:srgbClr val="000090"/>
              </a:solidFill>
              <a:latin typeface="Arial"/>
              <a:ea typeface="Arial"/>
              <a:cs typeface="Arial"/>
              <a:sym typeface="Arial"/>
            </a:endParaRPr>
          </a:p>
        </p:txBody>
      </p:sp>
      <p:sp>
        <p:nvSpPr>
          <p:cNvPr id="31" name="Rectangle 30"/>
          <p:cNvSpPr/>
          <p:nvPr/>
        </p:nvSpPr>
        <p:spPr>
          <a:xfrm>
            <a:off x="3778026" y="5366522"/>
            <a:ext cx="1811378" cy="1084406"/>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2" name="TextBox 31"/>
          <p:cNvSpPr txBox="1"/>
          <p:nvPr/>
        </p:nvSpPr>
        <p:spPr>
          <a:xfrm>
            <a:off x="3910913" y="5397449"/>
            <a:ext cx="1678491" cy="95410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Pidgin</a:t>
            </a:r>
          </a:p>
          <a:p>
            <a:pPr defTabSz="914400"/>
            <a:r>
              <a:rPr lang="en-US" sz="1400" kern="0" dirty="0" smtClean="0">
                <a:solidFill>
                  <a:srgbClr val="000000"/>
                </a:solidFill>
                <a:latin typeface="Arial"/>
                <a:ea typeface="Arial"/>
                <a:cs typeface="Arial"/>
                <a:sym typeface="Arial"/>
              </a:rPr>
              <a:t>English</a:t>
            </a:r>
          </a:p>
          <a:p>
            <a:pPr defTabSz="914400"/>
            <a:r>
              <a:rPr lang="en-US" sz="1400" kern="0" dirty="0" smtClean="0">
                <a:solidFill>
                  <a:srgbClr val="000000"/>
                </a:solidFill>
                <a:latin typeface="Arial"/>
                <a:ea typeface="Arial"/>
                <a:cs typeface="Arial"/>
                <a:sym typeface="Arial"/>
              </a:rPr>
              <a:t>Japanese (school)</a:t>
            </a:r>
          </a:p>
          <a:p>
            <a:pPr defTabSz="914400"/>
            <a:r>
              <a:rPr lang="en-US" sz="1400" b="1" kern="0" dirty="0" smtClean="0">
                <a:solidFill>
                  <a:srgbClr val="000090"/>
                </a:solidFill>
                <a:latin typeface="Arial"/>
                <a:ea typeface="Arial"/>
                <a:cs typeface="Arial"/>
                <a:sym typeface="Arial"/>
              </a:rPr>
              <a:t>Hawaiian</a:t>
            </a:r>
            <a:r>
              <a:rPr lang="en-US" sz="1400" kern="0" dirty="0" smtClean="0">
                <a:solidFill>
                  <a:srgbClr val="000090"/>
                </a:solidFill>
                <a:latin typeface="Arial"/>
                <a:ea typeface="Arial"/>
                <a:cs typeface="Arial"/>
                <a:sym typeface="Arial"/>
              </a:rPr>
              <a:t> </a:t>
            </a:r>
            <a:r>
              <a:rPr lang="en-US" sz="1400" kern="0" dirty="0" smtClean="0">
                <a:solidFill>
                  <a:srgbClr val="000000"/>
                </a:solidFill>
                <a:latin typeface="Arial"/>
                <a:ea typeface="Arial"/>
                <a:cs typeface="Arial"/>
                <a:sym typeface="Arial"/>
              </a:rPr>
              <a:t>(school)</a:t>
            </a:r>
            <a:endParaRPr lang="en-US" sz="1400" kern="0" dirty="0">
              <a:solidFill>
                <a:srgbClr val="000000"/>
              </a:solidFill>
              <a:latin typeface="Arial"/>
              <a:ea typeface="Arial"/>
              <a:cs typeface="Arial"/>
              <a:sym typeface="Arial"/>
            </a:endParaRPr>
          </a:p>
        </p:txBody>
      </p:sp>
      <p:sp>
        <p:nvSpPr>
          <p:cNvPr id="33" name="TextBox 32"/>
          <p:cNvSpPr txBox="1"/>
          <p:nvPr/>
        </p:nvSpPr>
        <p:spPr>
          <a:xfrm>
            <a:off x="4149603" y="6450927"/>
            <a:ext cx="853281" cy="307777"/>
          </a:xfrm>
          <a:prstGeom prst="rect">
            <a:avLst/>
          </a:prstGeom>
          <a:noFill/>
        </p:spPr>
        <p:txBody>
          <a:bodyPr wrap="none" rtlCol="0">
            <a:spAutoFit/>
          </a:bodyPr>
          <a:lstStyle/>
          <a:p>
            <a:pPr defTabSz="914400"/>
            <a:r>
              <a:rPr lang="en-US" sz="1400" kern="0" dirty="0">
                <a:solidFill>
                  <a:srgbClr val="000000"/>
                </a:solidFill>
                <a:latin typeface="Arial"/>
                <a:ea typeface="Arial"/>
                <a:cs typeface="Arial"/>
                <a:sym typeface="Arial"/>
              </a:rPr>
              <a:t>C</a:t>
            </a:r>
            <a:r>
              <a:rPr lang="en-US" sz="1400" kern="0" dirty="0" smtClean="0">
                <a:solidFill>
                  <a:srgbClr val="000000"/>
                </a:solidFill>
                <a:latin typeface="Arial"/>
                <a:ea typeface="Arial"/>
                <a:cs typeface="Arial"/>
                <a:sym typeface="Arial"/>
              </a:rPr>
              <a:t>hildren</a:t>
            </a:r>
            <a:endParaRPr lang="en-US" sz="1400" kern="0" dirty="0">
              <a:solidFill>
                <a:srgbClr val="000000"/>
              </a:solidFill>
              <a:latin typeface="Arial"/>
              <a:ea typeface="Arial"/>
              <a:cs typeface="Arial"/>
              <a:sym typeface="Arial"/>
            </a:endParaRPr>
          </a:p>
        </p:txBody>
      </p:sp>
      <p:sp>
        <p:nvSpPr>
          <p:cNvPr id="23" name="TextBox 22"/>
          <p:cNvSpPr txBox="1"/>
          <p:nvPr/>
        </p:nvSpPr>
        <p:spPr>
          <a:xfrm>
            <a:off x="796594" y="2204067"/>
            <a:ext cx="2209571" cy="30777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Paternal GF</a:t>
            </a:r>
            <a:endParaRPr lang="en-US" sz="1400" kern="0" dirty="0">
              <a:solidFill>
                <a:srgbClr val="000000"/>
              </a:solidFill>
              <a:latin typeface="Arial"/>
              <a:ea typeface="Arial"/>
              <a:cs typeface="Arial"/>
              <a:sym typeface="Arial"/>
            </a:endParaRPr>
          </a:p>
        </p:txBody>
      </p:sp>
      <p:sp>
        <p:nvSpPr>
          <p:cNvPr id="25" name="TextBox 24"/>
          <p:cNvSpPr txBox="1"/>
          <p:nvPr/>
        </p:nvSpPr>
        <p:spPr>
          <a:xfrm>
            <a:off x="2481905" y="2204067"/>
            <a:ext cx="2423924" cy="30777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Paternal GM</a:t>
            </a:r>
            <a:endParaRPr lang="en-US" sz="1400" kern="0" dirty="0">
              <a:solidFill>
                <a:srgbClr val="000000"/>
              </a:solidFill>
              <a:latin typeface="Arial"/>
              <a:ea typeface="Arial"/>
              <a:cs typeface="Arial"/>
              <a:sym typeface="Arial"/>
            </a:endParaRPr>
          </a:p>
        </p:txBody>
      </p:sp>
      <p:sp>
        <p:nvSpPr>
          <p:cNvPr id="29" name="TextBox 28"/>
          <p:cNvSpPr txBox="1"/>
          <p:nvPr/>
        </p:nvSpPr>
        <p:spPr>
          <a:xfrm>
            <a:off x="5063858" y="2187357"/>
            <a:ext cx="2209571" cy="307777"/>
          </a:xfrm>
          <a:prstGeom prst="rect">
            <a:avLst/>
          </a:prstGeom>
          <a:noFill/>
        </p:spPr>
        <p:txBody>
          <a:bodyPr wrap="square" rtlCol="0">
            <a:spAutoFit/>
          </a:bodyPr>
          <a:lstStyle/>
          <a:p>
            <a:pPr defTabSz="914400"/>
            <a:r>
              <a:rPr lang="en-US" sz="1400" kern="0" dirty="0">
                <a:solidFill>
                  <a:srgbClr val="000000"/>
                </a:solidFill>
                <a:latin typeface="Arial"/>
                <a:ea typeface="Arial"/>
                <a:cs typeface="Arial"/>
                <a:sym typeface="Arial"/>
              </a:rPr>
              <a:t>M</a:t>
            </a:r>
            <a:r>
              <a:rPr lang="en-US" sz="1400" kern="0" dirty="0" smtClean="0">
                <a:solidFill>
                  <a:srgbClr val="000000"/>
                </a:solidFill>
                <a:latin typeface="Arial"/>
                <a:ea typeface="Arial"/>
                <a:cs typeface="Arial"/>
                <a:sym typeface="Arial"/>
              </a:rPr>
              <a:t>aternal GF</a:t>
            </a:r>
            <a:endParaRPr lang="en-US" sz="1400" kern="0" dirty="0">
              <a:solidFill>
                <a:srgbClr val="000000"/>
              </a:solidFill>
              <a:latin typeface="Arial"/>
              <a:ea typeface="Arial"/>
              <a:cs typeface="Arial"/>
              <a:sym typeface="Arial"/>
            </a:endParaRPr>
          </a:p>
        </p:txBody>
      </p:sp>
      <p:sp>
        <p:nvSpPr>
          <p:cNvPr id="34" name="TextBox 33"/>
          <p:cNvSpPr txBox="1"/>
          <p:nvPr/>
        </p:nvSpPr>
        <p:spPr>
          <a:xfrm>
            <a:off x="7273429" y="2187357"/>
            <a:ext cx="1704830" cy="307777"/>
          </a:xfrm>
          <a:prstGeom prst="rect">
            <a:avLst/>
          </a:prstGeom>
          <a:noFill/>
        </p:spPr>
        <p:txBody>
          <a:bodyPr wrap="square" rtlCol="0">
            <a:spAutoFit/>
          </a:bodyPr>
          <a:lstStyle/>
          <a:p>
            <a:pPr defTabSz="914400"/>
            <a:r>
              <a:rPr lang="en-US" sz="1400" kern="0" dirty="0" smtClean="0">
                <a:solidFill>
                  <a:srgbClr val="000000"/>
                </a:solidFill>
                <a:latin typeface="Arial"/>
                <a:ea typeface="Arial"/>
                <a:cs typeface="Arial"/>
                <a:sym typeface="Arial"/>
              </a:rPr>
              <a:t>Maternal GM</a:t>
            </a:r>
            <a:endParaRPr lang="en-US" sz="1400" kern="0" dirty="0">
              <a:solidFill>
                <a:srgbClr val="000000"/>
              </a:solidFill>
              <a:latin typeface="Arial"/>
              <a:ea typeface="Arial"/>
              <a:cs typeface="Arial"/>
              <a:sym typeface="Arial"/>
            </a:endParaRPr>
          </a:p>
        </p:txBody>
      </p:sp>
      <p:sp>
        <p:nvSpPr>
          <p:cNvPr id="35" name="Title 1"/>
          <p:cNvSpPr txBox="1">
            <a:spLocks/>
          </p:cNvSpPr>
          <p:nvPr/>
        </p:nvSpPr>
        <p:spPr>
          <a:xfrm>
            <a:off x="457200" y="93239"/>
            <a:ext cx="8229600" cy="920770"/>
          </a:xfrm>
          <a:prstGeom prst="rect">
            <a:avLst/>
          </a:prstGeom>
          <a:gradFill flip="none" rotWithShape="1">
            <a:gsLst>
              <a:gs pos="0">
                <a:schemeClr val="accent5"/>
              </a:gs>
              <a:gs pos="100000">
                <a:srgbClr val="FFFFFF"/>
              </a:gs>
            </a:gsLst>
            <a:lin ang="0" scaled="1"/>
            <a:tileRect/>
          </a:gradFill>
        </p:spPr>
        <p:txBody>
          <a:bodyPr vert="horz" lIns="91425" tIns="91425" rIns="91425" bIns="91425" rtlCol="0" anchor="b" anchorCtr="0">
            <a:normAutofit/>
          </a:bodyPr>
          <a:lstStyle>
            <a:lvl1pPr algn="ctr" defTabSz="457200" rtl="0" eaLnBrk="1" latinLnBrk="0" hangingPunct="1">
              <a:spcBef>
                <a:spcPts val="0"/>
              </a:spcBef>
              <a:buNone/>
              <a:defRPr sz="4400" kern="1200">
                <a:solidFill>
                  <a:schemeClr val="tx1"/>
                </a:solidFill>
                <a:latin typeface="+mj-lt"/>
                <a:ea typeface="+mj-ea"/>
                <a:cs typeface="+mj-cs"/>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r>
              <a:rPr lang="en-US" dirty="0" err="1" smtClean="0"/>
              <a:t>Moana’s</a:t>
            </a:r>
            <a:r>
              <a:rPr lang="en-US" dirty="0" smtClean="0"/>
              <a:t> family tree</a:t>
            </a:r>
            <a:endParaRPr lang="en-US" dirty="0"/>
          </a:p>
        </p:txBody>
      </p:sp>
    </p:spTree>
    <p:extLst>
      <p:ext uri="{BB962C8B-B14F-4D97-AF65-F5344CB8AC3E}">
        <p14:creationId xmlns:p14="http://schemas.microsoft.com/office/powerpoint/2010/main" val="352472442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549184"/>
          </a:xfrm>
          <a:gradFill flip="none" rotWithShape="1">
            <a:gsLst>
              <a:gs pos="0">
                <a:schemeClr val="accent5"/>
              </a:gs>
              <a:gs pos="100000">
                <a:srgbClr val="FFFFFF"/>
              </a:gs>
            </a:gsLst>
            <a:lin ang="0" scaled="1"/>
            <a:tileRect/>
          </a:gradFill>
        </p:spPr>
        <p:txBody>
          <a:bodyPr>
            <a:noAutofit/>
          </a:bodyPr>
          <a:lstStyle/>
          <a:p>
            <a:r>
              <a:rPr lang="en-US" sz="3100" dirty="0" smtClean="0"/>
              <a:t>Lack of appreciation and affiliation with Hawaiian</a:t>
            </a:r>
            <a:endParaRPr lang="en-US" sz="3100" dirty="0"/>
          </a:p>
        </p:txBody>
      </p:sp>
      <p:pic>
        <p:nvPicPr>
          <p:cNvPr id="2" name="Picture 1" descr="Screen Shot 2015-03-22 at 3.02.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6056"/>
            <a:ext cx="9144000" cy="4526643"/>
          </a:xfrm>
          <a:prstGeom prst="rect">
            <a:avLst/>
          </a:prstGeom>
        </p:spPr>
      </p:pic>
    </p:spTree>
    <p:extLst>
      <p:ext uri="{BB962C8B-B14F-4D97-AF65-F5344CB8AC3E}">
        <p14:creationId xmlns:p14="http://schemas.microsoft.com/office/powerpoint/2010/main" val="38142085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p:cNvSpPr/>
          <p:nvPr/>
        </p:nvSpPr>
        <p:spPr>
          <a:xfrm rot="5400000">
            <a:off x="2711999" y="1299714"/>
            <a:ext cx="5125356" cy="4275670"/>
          </a:xfrm>
          <a:prstGeom prst="triangle">
            <a:avLst>
              <a:gd name="adj" fmla="val 49808"/>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410437" y="5584729"/>
            <a:ext cx="1527241" cy="415498"/>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100" b="1" dirty="0" err="1" smtClean="0"/>
              <a:t>Moana</a:t>
            </a:r>
            <a:endParaRPr lang="en-US" sz="2100" b="1" dirty="0"/>
          </a:p>
        </p:txBody>
      </p:sp>
      <p:sp>
        <p:nvSpPr>
          <p:cNvPr id="8" name="TextBox 7"/>
          <p:cNvSpPr txBox="1"/>
          <p:nvPr/>
        </p:nvSpPr>
        <p:spPr>
          <a:xfrm>
            <a:off x="1491789" y="958343"/>
            <a:ext cx="1364537" cy="41549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100" b="1" dirty="0" smtClean="0"/>
              <a:t>Daughters</a:t>
            </a:r>
            <a:endParaRPr lang="en-US" sz="2100" b="1" dirty="0"/>
          </a:p>
        </p:txBody>
      </p:sp>
      <p:cxnSp>
        <p:nvCxnSpPr>
          <p:cNvPr id="9" name="Straight Arrow Connector 8"/>
          <p:cNvCxnSpPr/>
          <p:nvPr/>
        </p:nvCxnSpPr>
        <p:spPr>
          <a:xfrm>
            <a:off x="2645779" y="1794485"/>
            <a:ext cx="0" cy="32197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431485" y="3045457"/>
            <a:ext cx="1900644" cy="415498"/>
          </a:xfrm>
          <a:prstGeom prst="rect">
            <a:avLst/>
          </a:prstGeom>
          <a:noFill/>
        </p:spPr>
        <p:txBody>
          <a:bodyPr wrap="square" rtlCol="0">
            <a:spAutoFit/>
          </a:bodyPr>
          <a:lstStyle/>
          <a:p>
            <a:pPr algn="ctr"/>
            <a:r>
              <a:rPr lang="en-US" sz="2100" b="1" dirty="0" err="1" smtClean="0"/>
              <a:t>disalignment</a:t>
            </a:r>
            <a:endParaRPr lang="en-US" sz="2100" b="1" dirty="0" smtClean="0"/>
          </a:p>
        </p:txBody>
      </p:sp>
      <p:cxnSp>
        <p:nvCxnSpPr>
          <p:cNvPr id="11" name="Straight Arrow Connector 10"/>
          <p:cNvCxnSpPr/>
          <p:nvPr/>
        </p:nvCxnSpPr>
        <p:spPr>
          <a:xfrm>
            <a:off x="3966580" y="1166092"/>
            <a:ext cx="3626804" cy="20682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rot="19656612">
            <a:off x="3592085" y="4799608"/>
            <a:ext cx="424231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“I really wanted them to [learn Hawaiian]”</a:t>
            </a:r>
            <a:endParaRPr lang="en-US" dirty="0"/>
          </a:p>
        </p:txBody>
      </p:sp>
      <p:cxnSp>
        <p:nvCxnSpPr>
          <p:cNvPr id="18" name="Straight Arrow Connector 17"/>
          <p:cNvCxnSpPr/>
          <p:nvPr/>
        </p:nvCxnSpPr>
        <p:spPr>
          <a:xfrm flipV="1">
            <a:off x="3533230" y="3596394"/>
            <a:ext cx="3879282" cy="2329933"/>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7593384" y="3276290"/>
            <a:ext cx="127000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smtClean="0"/>
              <a:t>Hawaiian</a:t>
            </a:r>
            <a:endParaRPr lang="en-US" sz="2100" b="1" dirty="0"/>
          </a:p>
        </p:txBody>
      </p:sp>
      <p:sp>
        <p:nvSpPr>
          <p:cNvPr id="21" name="TextBox 20"/>
          <p:cNvSpPr txBox="1"/>
          <p:nvPr/>
        </p:nvSpPr>
        <p:spPr>
          <a:xfrm rot="1719755">
            <a:off x="4093272" y="1256926"/>
            <a:ext cx="38559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“They were not interested”</a:t>
            </a:r>
          </a:p>
          <a:p>
            <a:r>
              <a:rPr lang="en-US" dirty="0" smtClean="0"/>
              <a:t>“Why should I learn Hawaiian, I </a:t>
            </a:r>
            <a:r>
              <a:rPr lang="en-US" dirty="0" err="1" smtClean="0"/>
              <a:t>Iook</a:t>
            </a:r>
            <a:r>
              <a:rPr lang="en-US" dirty="0" smtClean="0"/>
              <a:t> </a:t>
            </a:r>
            <a:r>
              <a:rPr lang="en-US" dirty="0" err="1" smtClean="0"/>
              <a:t>Haole</a:t>
            </a:r>
            <a:r>
              <a:rPr lang="en-US" dirty="0" smtClean="0"/>
              <a:t>” …”I look really white”</a:t>
            </a:r>
            <a:endParaRPr lang="en-US" dirty="0"/>
          </a:p>
        </p:txBody>
      </p:sp>
      <p:cxnSp>
        <p:nvCxnSpPr>
          <p:cNvPr id="22" name="Straight Arrow Connector 21"/>
          <p:cNvCxnSpPr/>
          <p:nvPr/>
        </p:nvCxnSpPr>
        <p:spPr>
          <a:xfrm>
            <a:off x="1410437" y="1946885"/>
            <a:ext cx="0" cy="32197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rot="16200000">
            <a:off x="18387" y="3091625"/>
            <a:ext cx="2414769" cy="369332"/>
          </a:xfrm>
          <a:prstGeom prst="rect">
            <a:avLst/>
          </a:prstGeom>
        </p:spPr>
        <p:txBody>
          <a:bodyPr wrap="none">
            <a:spAutoFit/>
          </a:bodyPr>
          <a:lstStyle/>
          <a:p>
            <a:pPr algn="ctr"/>
            <a:r>
              <a:rPr lang="en-US" b="1" dirty="0" smtClean="0"/>
              <a:t>Upgraded </a:t>
            </a:r>
            <a:r>
              <a:rPr lang="en-US" b="1" dirty="0" err="1" smtClean="0"/>
              <a:t>disalignment</a:t>
            </a:r>
            <a:endParaRPr lang="en-US" b="1" dirty="0" smtClean="0"/>
          </a:p>
        </p:txBody>
      </p:sp>
      <p:sp>
        <p:nvSpPr>
          <p:cNvPr id="24" name="TextBox 23"/>
          <p:cNvSpPr txBox="1"/>
          <p:nvPr/>
        </p:nvSpPr>
        <p:spPr>
          <a:xfrm rot="1691000">
            <a:off x="5859306" y="981426"/>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smtClean="0"/>
              <a:t>Stance lead</a:t>
            </a:r>
            <a:endParaRPr lang="en-US" sz="1800" dirty="0"/>
          </a:p>
        </p:txBody>
      </p:sp>
      <p:sp>
        <p:nvSpPr>
          <p:cNvPr id="25" name="TextBox 24"/>
          <p:cNvSpPr txBox="1"/>
          <p:nvPr/>
        </p:nvSpPr>
        <p:spPr>
          <a:xfrm rot="19641009">
            <a:off x="5085283" y="5165801"/>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Stance follow</a:t>
            </a:r>
            <a:endParaRPr lang="en-US" sz="1800" dirty="0"/>
          </a:p>
        </p:txBody>
      </p:sp>
    </p:spTree>
    <p:extLst>
      <p:ext uri="{BB962C8B-B14F-4D97-AF65-F5344CB8AC3E}">
        <p14:creationId xmlns:p14="http://schemas.microsoft.com/office/powerpoint/2010/main" val="20848722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3916"/>
            <a:ext cx="8229600" cy="898395"/>
          </a:xfrm>
          <a:gradFill flip="none" rotWithShape="1">
            <a:gsLst>
              <a:gs pos="0">
                <a:schemeClr val="accent5"/>
              </a:gs>
              <a:gs pos="100000">
                <a:srgbClr val="FFFFFF"/>
              </a:gs>
            </a:gsLst>
            <a:lin ang="0" scaled="1"/>
            <a:tileRect/>
          </a:gradFill>
        </p:spPr>
        <p:txBody>
          <a:bodyPr>
            <a:normAutofit/>
          </a:bodyPr>
          <a:lstStyle/>
          <a:p>
            <a:r>
              <a:rPr lang="en-US" dirty="0" err="1" smtClean="0"/>
              <a:t>Pualei’s</a:t>
            </a:r>
            <a:r>
              <a:rPr lang="en-US" dirty="0" smtClean="0"/>
              <a:t> family tree</a:t>
            </a:r>
            <a:endParaRPr lang="en-US" dirty="0"/>
          </a:p>
        </p:txBody>
      </p:sp>
      <p:sp>
        <p:nvSpPr>
          <p:cNvPr id="6" name="Rectangle 5"/>
          <p:cNvSpPr/>
          <p:nvPr/>
        </p:nvSpPr>
        <p:spPr>
          <a:xfrm>
            <a:off x="360041" y="116437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2649030" y="1151554"/>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9" name="Rectangle 8"/>
          <p:cNvSpPr/>
          <p:nvPr/>
        </p:nvSpPr>
        <p:spPr>
          <a:xfrm>
            <a:off x="4853872" y="116958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7136850" y="1151554"/>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662573" y="2998097"/>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605730" y="2998096"/>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13" name="Rectangle 12"/>
          <p:cNvSpPr/>
          <p:nvPr/>
        </p:nvSpPr>
        <p:spPr>
          <a:xfrm>
            <a:off x="3520287" y="4987891"/>
            <a:ext cx="1681480" cy="1129273"/>
          </a:xfrm>
          <a:prstGeom prst="rect">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sp>
      <p:sp>
        <p:nvSpPr>
          <p:cNvPr id="16" name="TextBox 15"/>
          <p:cNvSpPr txBox="1"/>
          <p:nvPr/>
        </p:nvSpPr>
        <p:spPr>
          <a:xfrm>
            <a:off x="651992" y="1429143"/>
            <a:ext cx="1045882" cy="369332"/>
          </a:xfrm>
          <a:prstGeom prst="rect">
            <a:avLst/>
          </a:prstGeom>
          <a:noFill/>
        </p:spPr>
        <p:txBody>
          <a:bodyPr wrap="square" rtlCol="0">
            <a:spAutoFit/>
          </a:bodyPr>
          <a:lstStyle/>
          <a:p>
            <a:r>
              <a:rPr lang="en-US" dirty="0" smtClean="0"/>
              <a:t>English</a:t>
            </a:r>
            <a:endParaRPr lang="en-US" dirty="0"/>
          </a:p>
        </p:txBody>
      </p:sp>
      <p:sp>
        <p:nvSpPr>
          <p:cNvPr id="17" name="TextBox 16"/>
          <p:cNvSpPr txBox="1"/>
          <p:nvPr/>
        </p:nvSpPr>
        <p:spPr>
          <a:xfrm>
            <a:off x="2882262" y="1472516"/>
            <a:ext cx="1294691" cy="369332"/>
          </a:xfrm>
          <a:prstGeom prst="rect">
            <a:avLst/>
          </a:prstGeom>
          <a:noFill/>
        </p:spPr>
        <p:txBody>
          <a:bodyPr wrap="square" rtlCol="0">
            <a:spAutoFit/>
          </a:bodyPr>
          <a:lstStyle/>
          <a:p>
            <a:r>
              <a:rPr lang="en-US" b="1" dirty="0" smtClean="0">
                <a:solidFill>
                  <a:srgbClr val="000090"/>
                </a:solidFill>
              </a:rPr>
              <a:t>Hawaiian</a:t>
            </a:r>
            <a:endParaRPr lang="en-US" b="1" dirty="0">
              <a:solidFill>
                <a:srgbClr val="000090"/>
              </a:solidFill>
            </a:endParaRPr>
          </a:p>
        </p:txBody>
      </p:sp>
      <p:sp>
        <p:nvSpPr>
          <p:cNvPr id="19" name="TextBox 18"/>
          <p:cNvSpPr txBox="1"/>
          <p:nvPr/>
        </p:nvSpPr>
        <p:spPr>
          <a:xfrm>
            <a:off x="1697494" y="3063976"/>
            <a:ext cx="1622297" cy="923330"/>
          </a:xfrm>
          <a:prstGeom prst="rect">
            <a:avLst/>
          </a:prstGeom>
          <a:noFill/>
        </p:spPr>
        <p:txBody>
          <a:bodyPr wrap="none" rtlCol="0">
            <a:spAutoFit/>
          </a:bodyPr>
          <a:lstStyle/>
          <a:p>
            <a:r>
              <a:rPr lang="en-US" dirty="0" smtClean="0"/>
              <a:t>English</a:t>
            </a:r>
          </a:p>
          <a:p>
            <a:r>
              <a:rPr lang="en-US" dirty="0" smtClean="0"/>
              <a:t>Pidgin</a:t>
            </a:r>
          </a:p>
          <a:p>
            <a:r>
              <a:rPr lang="en-US" b="1" dirty="0" smtClean="0">
                <a:solidFill>
                  <a:srgbClr val="000090"/>
                </a:solidFill>
              </a:rPr>
              <a:t>Basic Hawaiian</a:t>
            </a:r>
            <a:endParaRPr lang="en-US" b="1" dirty="0">
              <a:solidFill>
                <a:srgbClr val="000090"/>
              </a:solidFill>
            </a:endParaRPr>
          </a:p>
        </p:txBody>
      </p:sp>
      <p:sp>
        <p:nvSpPr>
          <p:cNvPr id="21" name="TextBox 20"/>
          <p:cNvSpPr txBox="1"/>
          <p:nvPr/>
        </p:nvSpPr>
        <p:spPr>
          <a:xfrm>
            <a:off x="3810203" y="5069808"/>
            <a:ext cx="1185989" cy="923330"/>
          </a:xfrm>
          <a:prstGeom prst="rect">
            <a:avLst/>
          </a:prstGeom>
          <a:noFill/>
        </p:spPr>
        <p:txBody>
          <a:bodyPr wrap="square" rtlCol="0">
            <a:spAutoFit/>
          </a:bodyPr>
          <a:lstStyle/>
          <a:p>
            <a:r>
              <a:rPr lang="en-US" dirty="0" smtClean="0"/>
              <a:t>English</a:t>
            </a:r>
          </a:p>
          <a:p>
            <a:r>
              <a:rPr lang="en-US" dirty="0" smtClean="0"/>
              <a:t>Pidgin</a:t>
            </a:r>
          </a:p>
          <a:p>
            <a:r>
              <a:rPr lang="en-US" b="1" dirty="0" smtClean="0">
                <a:solidFill>
                  <a:srgbClr val="000090"/>
                </a:solidFill>
              </a:rPr>
              <a:t>Hawaiian</a:t>
            </a:r>
            <a:endParaRPr lang="en-US" b="1" dirty="0">
              <a:solidFill>
                <a:srgbClr val="000090"/>
              </a:solidFill>
            </a:endParaRPr>
          </a:p>
        </p:txBody>
      </p:sp>
      <p:sp>
        <p:nvSpPr>
          <p:cNvPr id="22" name="TextBox 21"/>
          <p:cNvSpPr txBox="1"/>
          <p:nvPr/>
        </p:nvSpPr>
        <p:spPr>
          <a:xfrm>
            <a:off x="5307200" y="1472516"/>
            <a:ext cx="844815" cy="369332"/>
          </a:xfrm>
          <a:prstGeom prst="rect">
            <a:avLst/>
          </a:prstGeom>
          <a:noFill/>
        </p:spPr>
        <p:txBody>
          <a:bodyPr wrap="none" rtlCol="0">
            <a:spAutoFit/>
          </a:bodyPr>
          <a:lstStyle/>
          <a:p>
            <a:r>
              <a:rPr lang="en-US" dirty="0" smtClean="0"/>
              <a:t>English</a:t>
            </a:r>
            <a:endParaRPr lang="en-US" dirty="0"/>
          </a:p>
        </p:txBody>
      </p:sp>
      <p:sp>
        <p:nvSpPr>
          <p:cNvPr id="24" name="TextBox 23"/>
          <p:cNvSpPr txBox="1"/>
          <p:nvPr/>
        </p:nvSpPr>
        <p:spPr>
          <a:xfrm>
            <a:off x="5700225" y="3063976"/>
            <a:ext cx="1737670" cy="923330"/>
          </a:xfrm>
          <a:prstGeom prst="rect">
            <a:avLst/>
          </a:prstGeom>
          <a:noFill/>
        </p:spPr>
        <p:txBody>
          <a:bodyPr wrap="square" rtlCol="0">
            <a:spAutoFit/>
          </a:bodyPr>
          <a:lstStyle/>
          <a:p>
            <a:r>
              <a:rPr lang="en-US" dirty="0" smtClean="0"/>
              <a:t>English</a:t>
            </a:r>
          </a:p>
          <a:p>
            <a:r>
              <a:rPr lang="en-US" dirty="0" smtClean="0"/>
              <a:t>Pidgin</a:t>
            </a:r>
          </a:p>
          <a:p>
            <a:r>
              <a:rPr lang="en-US" b="1" dirty="0" smtClean="0">
                <a:solidFill>
                  <a:srgbClr val="000090"/>
                </a:solidFill>
              </a:rPr>
              <a:t>Basic Hawaiian</a:t>
            </a:r>
            <a:endParaRPr lang="en-US" b="1" dirty="0">
              <a:solidFill>
                <a:srgbClr val="000090"/>
              </a:solidFill>
            </a:endParaRPr>
          </a:p>
        </p:txBody>
      </p:sp>
      <p:sp>
        <p:nvSpPr>
          <p:cNvPr id="26" name="TextBox 25"/>
          <p:cNvSpPr txBox="1"/>
          <p:nvPr/>
        </p:nvSpPr>
        <p:spPr>
          <a:xfrm>
            <a:off x="7410882" y="1365107"/>
            <a:ext cx="844815" cy="646331"/>
          </a:xfrm>
          <a:prstGeom prst="rect">
            <a:avLst/>
          </a:prstGeom>
          <a:noFill/>
        </p:spPr>
        <p:txBody>
          <a:bodyPr wrap="none" rtlCol="0">
            <a:spAutoFit/>
          </a:bodyPr>
          <a:lstStyle/>
          <a:p>
            <a:r>
              <a:rPr lang="en-US" dirty="0" smtClean="0"/>
              <a:t>English</a:t>
            </a:r>
          </a:p>
          <a:p>
            <a:r>
              <a:rPr lang="en-US" dirty="0" smtClean="0"/>
              <a:t>Pidgin</a:t>
            </a:r>
            <a:endParaRPr lang="en-US" dirty="0"/>
          </a:p>
        </p:txBody>
      </p:sp>
      <p:sp>
        <p:nvSpPr>
          <p:cNvPr id="27" name="TextBox 26"/>
          <p:cNvSpPr txBox="1"/>
          <p:nvPr/>
        </p:nvSpPr>
        <p:spPr>
          <a:xfrm>
            <a:off x="2110983" y="4067931"/>
            <a:ext cx="761747" cy="369332"/>
          </a:xfrm>
          <a:prstGeom prst="rect">
            <a:avLst/>
          </a:prstGeom>
          <a:noFill/>
        </p:spPr>
        <p:txBody>
          <a:bodyPr wrap="none" rtlCol="0">
            <a:spAutoFit/>
          </a:bodyPr>
          <a:lstStyle/>
          <a:p>
            <a:r>
              <a:rPr lang="en-US" dirty="0" smtClean="0"/>
              <a:t>father</a:t>
            </a:r>
            <a:endParaRPr lang="en-US" dirty="0"/>
          </a:p>
        </p:txBody>
      </p:sp>
      <p:sp>
        <p:nvSpPr>
          <p:cNvPr id="28" name="TextBox 27"/>
          <p:cNvSpPr txBox="1"/>
          <p:nvPr/>
        </p:nvSpPr>
        <p:spPr>
          <a:xfrm>
            <a:off x="6039192" y="4052441"/>
            <a:ext cx="884715" cy="369332"/>
          </a:xfrm>
          <a:prstGeom prst="rect">
            <a:avLst/>
          </a:prstGeom>
          <a:noFill/>
        </p:spPr>
        <p:txBody>
          <a:bodyPr wrap="none" rtlCol="0">
            <a:spAutoFit/>
          </a:bodyPr>
          <a:lstStyle/>
          <a:p>
            <a:r>
              <a:rPr lang="en-US" dirty="0" smtClean="0"/>
              <a:t>mother</a:t>
            </a:r>
            <a:endParaRPr lang="en-US" dirty="0"/>
          </a:p>
        </p:txBody>
      </p:sp>
      <p:sp>
        <p:nvSpPr>
          <p:cNvPr id="30" name="TextBox 29"/>
          <p:cNvSpPr txBox="1"/>
          <p:nvPr/>
        </p:nvSpPr>
        <p:spPr>
          <a:xfrm>
            <a:off x="3943763" y="6234111"/>
            <a:ext cx="910151" cy="369332"/>
          </a:xfrm>
          <a:prstGeom prst="rect">
            <a:avLst/>
          </a:prstGeom>
          <a:noFill/>
        </p:spPr>
        <p:txBody>
          <a:bodyPr wrap="square" rtlCol="0">
            <a:spAutoFit/>
          </a:bodyPr>
          <a:lstStyle/>
          <a:p>
            <a:r>
              <a:rPr lang="en-US" b="1" dirty="0" smtClean="0">
                <a:solidFill>
                  <a:srgbClr val="000090"/>
                </a:solidFill>
              </a:rPr>
              <a:t>PUALEI</a:t>
            </a:r>
            <a:endParaRPr lang="en-US" b="1" dirty="0">
              <a:solidFill>
                <a:srgbClr val="000090"/>
              </a:solidFill>
            </a:endParaRPr>
          </a:p>
        </p:txBody>
      </p:sp>
      <p:sp>
        <p:nvSpPr>
          <p:cNvPr id="23" name="Rectangle 22"/>
          <p:cNvSpPr/>
          <p:nvPr/>
        </p:nvSpPr>
        <p:spPr>
          <a:xfrm>
            <a:off x="1340362" y="4987891"/>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25" name="TextBox 24"/>
          <p:cNvSpPr txBox="1"/>
          <p:nvPr/>
        </p:nvSpPr>
        <p:spPr>
          <a:xfrm>
            <a:off x="1627719" y="5069830"/>
            <a:ext cx="1254583" cy="1200329"/>
          </a:xfrm>
          <a:prstGeom prst="rect">
            <a:avLst/>
          </a:prstGeom>
          <a:noFill/>
        </p:spPr>
        <p:txBody>
          <a:bodyPr wrap="square" rtlCol="0">
            <a:spAutoFit/>
          </a:bodyPr>
          <a:lstStyle/>
          <a:p>
            <a:r>
              <a:rPr lang="en-US" dirty="0" smtClean="0"/>
              <a:t>English</a:t>
            </a:r>
          </a:p>
          <a:p>
            <a:r>
              <a:rPr lang="en-US" dirty="0" smtClean="0"/>
              <a:t>Pidgin</a:t>
            </a:r>
          </a:p>
          <a:p>
            <a:r>
              <a:rPr lang="en-US" b="1" dirty="0" smtClean="0">
                <a:solidFill>
                  <a:srgbClr val="000090"/>
                </a:solidFill>
              </a:rPr>
              <a:t>Hawaiian</a:t>
            </a:r>
          </a:p>
          <a:p>
            <a:endParaRPr lang="en-US" dirty="0"/>
          </a:p>
        </p:txBody>
      </p:sp>
      <p:sp>
        <p:nvSpPr>
          <p:cNvPr id="29" name="TextBox 28"/>
          <p:cNvSpPr txBox="1"/>
          <p:nvPr/>
        </p:nvSpPr>
        <p:spPr>
          <a:xfrm>
            <a:off x="1772425" y="6234111"/>
            <a:ext cx="916838" cy="369332"/>
          </a:xfrm>
          <a:prstGeom prst="rect">
            <a:avLst/>
          </a:prstGeom>
          <a:noFill/>
        </p:spPr>
        <p:txBody>
          <a:bodyPr wrap="none" rtlCol="0">
            <a:spAutoFit/>
          </a:bodyPr>
          <a:lstStyle/>
          <a:p>
            <a:r>
              <a:rPr lang="en-US" b="1" dirty="0" smtClean="0"/>
              <a:t>brother</a:t>
            </a:r>
            <a:endParaRPr lang="en-US" b="1" dirty="0"/>
          </a:p>
        </p:txBody>
      </p:sp>
      <p:sp>
        <p:nvSpPr>
          <p:cNvPr id="34" name="Rectangle 33"/>
          <p:cNvSpPr/>
          <p:nvPr/>
        </p:nvSpPr>
        <p:spPr>
          <a:xfrm>
            <a:off x="5553332" y="4987891"/>
            <a:ext cx="1681480" cy="1129273"/>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5" name="TextBox 34"/>
          <p:cNvSpPr txBox="1"/>
          <p:nvPr/>
        </p:nvSpPr>
        <p:spPr>
          <a:xfrm>
            <a:off x="5862588" y="5069830"/>
            <a:ext cx="1274263" cy="1200329"/>
          </a:xfrm>
          <a:prstGeom prst="rect">
            <a:avLst/>
          </a:prstGeom>
          <a:noFill/>
        </p:spPr>
        <p:txBody>
          <a:bodyPr wrap="square" rtlCol="0">
            <a:spAutoFit/>
          </a:bodyPr>
          <a:lstStyle/>
          <a:p>
            <a:r>
              <a:rPr lang="en-US" dirty="0" smtClean="0"/>
              <a:t>English</a:t>
            </a:r>
          </a:p>
          <a:p>
            <a:r>
              <a:rPr lang="en-US" dirty="0" smtClean="0"/>
              <a:t>Pidgin</a:t>
            </a:r>
          </a:p>
          <a:p>
            <a:r>
              <a:rPr lang="en-US" b="1" dirty="0" smtClean="0">
                <a:solidFill>
                  <a:srgbClr val="000090"/>
                </a:solidFill>
              </a:rPr>
              <a:t>Hawaiian</a:t>
            </a:r>
          </a:p>
          <a:p>
            <a:endParaRPr lang="en-US" dirty="0"/>
          </a:p>
        </p:txBody>
      </p:sp>
      <p:sp>
        <p:nvSpPr>
          <p:cNvPr id="36" name="TextBox 35"/>
          <p:cNvSpPr txBox="1"/>
          <p:nvPr/>
        </p:nvSpPr>
        <p:spPr>
          <a:xfrm>
            <a:off x="6077986" y="6291557"/>
            <a:ext cx="703813" cy="369332"/>
          </a:xfrm>
          <a:prstGeom prst="rect">
            <a:avLst/>
          </a:prstGeom>
          <a:noFill/>
        </p:spPr>
        <p:txBody>
          <a:bodyPr wrap="none" rtlCol="0">
            <a:spAutoFit/>
          </a:bodyPr>
          <a:lstStyle/>
          <a:p>
            <a:r>
              <a:rPr lang="en-US" b="1" dirty="0" smtClean="0"/>
              <a:t>sister</a:t>
            </a:r>
            <a:endParaRPr lang="en-US" b="1" dirty="0"/>
          </a:p>
        </p:txBody>
      </p:sp>
      <p:sp>
        <p:nvSpPr>
          <p:cNvPr id="31" name="TextBox 30"/>
          <p:cNvSpPr txBox="1"/>
          <p:nvPr/>
        </p:nvSpPr>
        <p:spPr>
          <a:xfrm>
            <a:off x="46484" y="2296836"/>
            <a:ext cx="2209571" cy="369332"/>
          </a:xfrm>
          <a:prstGeom prst="rect">
            <a:avLst/>
          </a:prstGeom>
          <a:noFill/>
        </p:spPr>
        <p:txBody>
          <a:bodyPr wrap="square" rtlCol="0">
            <a:spAutoFit/>
          </a:bodyPr>
          <a:lstStyle/>
          <a:p>
            <a:r>
              <a:rPr lang="en-US" dirty="0" smtClean="0"/>
              <a:t>Paternal grandfather</a:t>
            </a:r>
            <a:endParaRPr lang="en-US" dirty="0"/>
          </a:p>
        </p:txBody>
      </p:sp>
      <p:sp>
        <p:nvSpPr>
          <p:cNvPr id="32" name="TextBox 31"/>
          <p:cNvSpPr txBox="1"/>
          <p:nvPr/>
        </p:nvSpPr>
        <p:spPr>
          <a:xfrm>
            <a:off x="2256036" y="2296836"/>
            <a:ext cx="2423924" cy="369332"/>
          </a:xfrm>
          <a:prstGeom prst="rect">
            <a:avLst/>
          </a:prstGeom>
          <a:noFill/>
        </p:spPr>
        <p:txBody>
          <a:bodyPr wrap="square" rtlCol="0">
            <a:spAutoFit/>
          </a:bodyPr>
          <a:lstStyle/>
          <a:p>
            <a:r>
              <a:rPr lang="en-US" dirty="0" smtClean="0"/>
              <a:t>Paternal grandmother</a:t>
            </a:r>
            <a:endParaRPr lang="en-US" dirty="0"/>
          </a:p>
        </p:txBody>
      </p:sp>
      <p:sp>
        <p:nvSpPr>
          <p:cNvPr id="33" name="TextBox 32"/>
          <p:cNvSpPr txBox="1"/>
          <p:nvPr/>
        </p:nvSpPr>
        <p:spPr>
          <a:xfrm>
            <a:off x="4772400" y="2280123"/>
            <a:ext cx="2209571" cy="369332"/>
          </a:xfrm>
          <a:prstGeom prst="rect">
            <a:avLst/>
          </a:prstGeom>
          <a:noFill/>
        </p:spPr>
        <p:txBody>
          <a:bodyPr wrap="square" rtlCol="0">
            <a:spAutoFit/>
          </a:bodyPr>
          <a:lstStyle/>
          <a:p>
            <a:r>
              <a:rPr lang="en-US" dirty="0"/>
              <a:t>M</a:t>
            </a:r>
            <a:r>
              <a:rPr lang="en-US" dirty="0" smtClean="0"/>
              <a:t>aternal grandfather</a:t>
            </a:r>
            <a:endParaRPr lang="en-US" dirty="0"/>
          </a:p>
        </p:txBody>
      </p:sp>
      <p:sp>
        <p:nvSpPr>
          <p:cNvPr id="37" name="TextBox 36"/>
          <p:cNvSpPr txBox="1"/>
          <p:nvPr/>
        </p:nvSpPr>
        <p:spPr>
          <a:xfrm>
            <a:off x="6981970" y="2280123"/>
            <a:ext cx="2423924" cy="369332"/>
          </a:xfrm>
          <a:prstGeom prst="rect">
            <a:avLst/>
          </a:prstGeom>
          <a:noFill/>
        </p:spPr>
        <p:txBody>
          <a:bodyPr wrap="square" rtlCol="0">
            <a:spAutoFit/>
          </a:bodyPr>
          <a:lstStyle/>
          <a:p>
            <a:r>
              <a:rPr lang="en-US" dirty="0" smtClean="0"/>
              <a:t>Maternal grandmother</a:t>
            </a:r>
            <a:endParaRPr lang="en-US" dirty="0"/>
          </a:p>
        </p:txBody>
      </p:sp>
      <p:sp>
        <p:nvSpPr>
          <p:cNvPr id="38" name="Rectangle 37"/>
          <p:cNvSpPr/>
          <p:nvPr/>
        </p:nvSpPr>
        <p:spPr>
          <a:xfrm>
            <a:off x="7628366" y="5600575"/>
            <a:ext cx="1200550" cy="983256"/>
          </a:xfrm>
          <a:prstGeom prst="rect">
            <a:avLst/>
          </a:prstGeom>
          <a:noFill/>
          <a:ln/>
        </p:spPr>
        <p:style>
          <a:lnRef idx="1">
            <a:schemeClr val="accent1"/>
          </a:lnRef>
          <a:fillRef idx="3">
            <a:schemeClr val="accent1"/>
          </a:fillRef>
          <a:effectRef idx="2">
            <a:schemeClr val="accent1"/>
          </a:effectRef>
          <a:fontRef idx="minor">
            <a:schemeClr val="lt1"/>
          </a:fontRef>
        </p:style>
      </p:sp>
      <p:sp>
        <p:nvSpPr>
          <p:cNvPr id="39" name="TextBox 38"/>
          <p:cNvSpPr txBox="1"/>
          <p:nvPr/>
        </p:nvSpPr>
        <p:spPr>
          <a:xfrm>
            <a:off x="7780310" y="5600575"/>
            <a:ext cx="1363690" cy="923330"/>
          </a:xfrm>
          <a:prstGeom prst="rect">
            <a:avLst/>
          </a:prstGeom>
          <a:noFill/>
        </p:spPr>
        <p:txBody>
          <a:bodyPr wrap="square" rtlCol="0">
            <a:spAutoFit/>
          </a:bodyPr>
          <a:lstStyle/>
          <a:p>
            <a:r>
              <a:rPr lang="en-US" b="1" dirty="0" smtClean="0">
                <a:solidFill>
                  <a:srgbClr val="000090"/>
                </a:solidFill>
              </a:rPr>
              <a:t>Hawaiian</a:t>
            </a:r>
          </a:p>
          <a:p>
            <a:r>
              <a:rPr lang="en-US" dirty="0" smtClean="0"/>
              <a:t>English</a:t>
            </a:r>
          </a:p>
          <a:p>
            <a:r>
              <a:rPr lang="en-US" dirty="0" smtClean="0"/>
              <a:t>Pidgin</a:t>
            </a:r>
            <a:endParaRPr lang="en-US" dirty="0"/>
          </a:p>
        </p:txBody>
      </p:sp>
      <p:sp>
        <p:nvSpPr>
          <p:cNvPr id="40" name="TextBox 39"/>
          <p:cNvSpPr txBox="1"/>
          <p:nvPr/>
        </p:nvSpPr>
        <p:spPr>
          <a:xfrm>
            <a:off x="7911848" y="6525876"/>
            <a:ext cx="697627" cy="369332"/>
          </a:xfrm>
          <a:prstGeom prst="rect">
            <a:avLst/>
          </a:prstGeom>
          <a:noFill/>
        </p:spPr>
        <p:txBody>
          <a:bodyPr wrap="none" rtlCol="0">
            <a:spAutoFit/>
          </a:bodyPr>
          <a:lstStyle/>
          <a:p>
            <a:r>
              <a:rPr lang="en-US" b="1" dirty="0" smtClean="0"/>
              <a:t>niece</a:t>
            </a:r>
            <a:endParaRPr lang="en-US" b="1" dirty="0"/>
          </a:p>
        </p:txBody>
      </p:sp>
    </p:spTree>
    <p:extLst>
      <p:ext uri="{BB962C8B-B14F-4D97-AF65-F5344CB8AC3E}">
        <p14:creationId xmlns:p14="http://schemas.microsoft.com/office/powerpoint/2010/main" val="20024293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15367"/>
            <a:ext cx="8229600" cy="1148523"/>
          </a:xfrm>
          <a:gradFill flip="none" rotWithShape="1">
            <a:gsLst>
              <a:gs pos="0">
                <a:schemeClr val="accent5"/>
              </a:gs>
              <a:gs pos="100000">
                <a:srgbClr val="FFFFFF"/>
              </a:gs>
            </a:gsLst>
            <a:lin ang="0" scaled="1"/>
            <a:tileRect/>
          </a:gradFill>
        </p:spPr>
        <p:txBody>
          <a:bodyPr>
            <a:normAutofit fontScale="90000"/>
          </a:bodyPr>
          <a:lstStyle/>
          <a:p>
            <a:r>
              <a:rPr lang="en-US" dirty="0" smtClean="0"/>
              <a:t>Responding to negative stances of the current generation</a:t>
            </a:r>
            <a:endParaRPr lang="en-US" dirty="0"/>
          </a:p>
        </p:txBody>
      </p:sp>
      <p:pic>
        <p:nvPicPr>
          <p:cNvPr id="3" name="Picture 2" descr="Screen Shot 2015-03-22 at 3.20.1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5462"/>
            <a:ext cx="9144000" cy="5169442"/>
          </a:xfrm>
          <a:prstGeom prst="rect">
            <a:avLst/>
          </a:prstGeom>
        </p:spPr>
      </p:pic>
    </p:spTree>
    <p:extLst>
      <p:ext uri="{BB962C8B-B14F-4D97-AF65-F5344CB8AC3E}">
        <p14:creationId xmlns:p14="http://schemas.microsoft.com/office/powerpoint/2010/main" val="59897744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49170" y="6000227"/>
            <a:ext cx="1041423" cy="415498"/>
          </a:xfrm>
          <a:prstGeom prst="rect">
            <a:avLst/>
          </a:prstGeom>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100" b="1" dirty="0" err="1" smtClean="0"/>
              <a:t>Pualei</a:t>
            </a:r>
            <a:endParaRPr lang="en-US" sz="2100" b="1" dirty="0"/>
          </a:p>
        </p:txBody>
      </p:sp>
      <p:sp>
        <p:nvSpPr>
          <p:cNvPr id="6" name="Isosceles Triangle 5"/>
          <p:cNvSpPr/>
          <p:nvPr/>
        </p:nvSpPr>
        <p:spPr>
          <a:xfrm rot="5400000">
            <a:off x="2711999" y="1299714"/>
            <a:ext cx="5125356" cy="4275670"/>
          </a:xfrm>
          <a:prstGeom prst="triangle">
            <a:avLst>
              <a:gd name="adj" fmla="val 49808"/>
            </a:avLst>
          </a:prstGeom>
          <a:noFill/>
          <a:ln w="28575" cmpd="sng"/>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p:nvSpPr>
        <p:spPr>
          <a:xfrm>
            <a:off x="1240118" y="750456"/>
            <a:ext cx="1873931" cy="73866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ja-JP" sz="2100" b="1" dirty="0" smtClean="0"/>
              <a:t>Youngest</a:t>
            </a:r>
          </a:p>
          <a:p>
            <a:r>
              <a:rPr lang="en-US" altLang="ja-JP" sz="2100" b="1" dirty="0" smtClean="0"/>
              <a:t>generations</a:t>
            </a:r>
            <a:endParaRPr lang="en-US" sz="2100" b="1" dirty="0"/>
          </a:p>
        </p:txBody>
      </p:sp>
      <p:cxnSp>
        <p:nvCxnSpPr>
          <p:cNvPr id="9" name="Straight Arrow Connector 8"/>
          <p:cNvCxnSpPr/>
          <p:nvPr/>
        </p:nvCxnSpPr>
        <p:spPr>
          <a:xfrm>
            <a:off x="2320152" y="1901346"/>
            <a:ext cx="0" cy="3219792"/>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rot="16200000">
            <a:off x="1124514" y="3484039"/>
            <a:ext cx="1900644" cy="415498"/>
          </a:xfrm>
          <a:prstGeom prst="rect">
            <a:avLst/>
          </a:prstGeom>
          <a:noFill/>
        </p:spPr>
        <p:txBody>
          <a:bodyPr wrap="square" rtlCol="0">
            <a:spAutoFit/>
          </a:bodyPr>
          <a:lstStyle/>
          <a:p>
            <a:pPr algn="ctr"/>
            <a:r>
              <a:rPr lang="en-US" sz="2100" b="1" dirty="0" err="1" smtClean="0"/>
              <a:t>disalignment</a:t>
            </a:r>
            <a:endParaRPr lang="en-US" sz="2100" b="1" dirty="0" smtClean="0"/>
          </a:p>
        </p:txBody>
      </p:sp>
      <p:cxnSp>
        <p:nvCxnSpPr>
          <p:cNvPr id="11" name="Straight Arrow Connector 10"/>
          <p:cNvCxnSpPr/>
          <p:nvPr/>
        </p:nvCxnSpPr>
        <p:spPr>
          <a:xfrm>
            <a:off x="3966580" y="1166092"/>
            <a:ext cx="3626804" cy="20682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2" name="TextBox 11"/>
          <p:cNvSpPr txBox="1"/>
          <p:nvPr/>
        </p:nvSpPr>
        <p:spPr>
          <a:xfrm rot="19656612">
            <a:off x="3592085" y="4661109"/>
            <a:ext cx="424231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“That would be the coolest thing”</a:t>
            </a:r>
          </a:p>
          <a:p>
            <a:r>
              <a:rPr lang="en-US" dirty="0" smtClean="0"/>
              <a:t>“It would be so cool” </a:t>
            </a:r>
            <a:endParaRPr lang="en-US" dirty="0"/>
          </a:p>
        </p:txBody>
      </p:sp>
      <p:cxnSp>
        <p:nvCxnSpPr>
          <p:cNvPr id="18" name="Straight Arrow Connector 17"/>
          <p:cNvCxnSpPr/>
          <p:nvPr/>
        </p:nvCxnSpPr>
        <p:spPr>
          <a:xfrm flipV="1">
            <a:off x="3533230" y="3596394"/>
            <a:ext cx="3879282" cy="2329933"/>
          </a:xfrm>
          <a:prstGeom prst="straightConnector1">
            <a:avLst/>
          </a:prstGeom>
          <a:ln>
            <a:solidFill>
              <a:srgbClr val="FF0000"/>
            </a:solidFill>
            <a:tailEnd type="arrow"/>
          </a:ln>
        </p:spPr>
        <p:style>
          <a:lnRef idx="2">
            <a:schemeClr val="accent5"/>
          </a:lnRef>
          <a:fillRef idx="0">
            <a:schemeClr val="accent5"/>
          </a:fillRef>
          <a:effectRef idx="1">
            <a:schemeClr val="accent5"/>
          </a:effectRef>
          <a:fontRef idx="minor">
            <a:schemeClr val="tx1"/>
          </a:fontRef>
        </p:style>
      </p:cxnSp>
      <p:sp>
        <p:nvSpPr>
          <p:cNvPr id="19" name="TextBox 18"/>
          <p:cNvSpPr txBox="1"/>
          <p:nvPr/>
        </p:nvSpPr>
        <p:spPr>
          <a:xfrm>
            <a:off x="7593384" y="3276290"/>
            <a:ext cx="1270000" cy="41549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100" b="1" dirty="0" smtClean="0"/>
              <a:t>Hawaiian</a:t>
            </a:r>
            <a:endParaRPr lang="en-US" sz="2100" b="1" dirty="0"/>
          </a:p>
        </p:txBody>
      </p:sp>
      <p:sp>
        <p:nvSpPr>
          <p:cNvPr id="21" name="TextBox 20"/>
          <p:cNvSpPr txBox="1"/>
          <p:nvPr/>
        </p:nvSpPr>
        <p:spPr>
          <a:xfrm rot="1719755">
            <a:off x="4093273" y="1183155"/>
            <a:ext cx="3855914"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t>“They’re like they’re shame”</a:t>
            </a:r>
          </a:p>
          <a:p>
            <a:r>
              <a:rPr lang="en-US" dirty="0" smtClean="0"/>
              <a:t>“They’re scared they’re </a:t>
            </a:r>
            <a:r>
              <a:rPr lang="en-US" dirty="0" err="1" smtClean="0"/>
              <a:t>gonna</a:t>
            </a:r>
            <a:r>
              <a:rPr lang="en-US" dirty="0" smtClean="0"/>
              <a:t> say something wrong</a:t>
            </a:r>
            <a:r>
              <a:rPr lang="en-US" altLang="ja-JP" dirty="0" smtClean="0"/>
              <a:t>”</a:t>
            </a:r>
            <a:endParaRPr lang="en-US" dirty="0" smtClean="0"/>
          </a:p>
        </p:txBody>
      </p:sp>
      <p:sp>
        <p:nvSpPr>
          <p:cNvPr id="24" name="TextBox 23"/>
          <p:cNvSpPr txBox="1"/>
          <p:nvPr/>
        </p:nvSpPr>
        <p:spPr>
          <a:xfrm rot="1691000">
            <a:off x="5859307" y="773677"/>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smtClean="0"/>
              <a:t>Stance lead</a:t>
            </a:r>
            <a:endParaRPr lang="en-US" sz="1800" dirty="0"/>
          </a:p>
        </p:txBody>
      </p:sp>
      <p:sp>
        <p:nvSpPr>
          <p:cNvPr id="25" name="TextBox 24"/>
          <p:cNvSpPr txBox="1"/>
          <p:nvPr/>
        </p:nvSpPr>
        <p:spPr>
          <a:xfrm rot="19641009">
            <a:off x="5361638" y="5239701"/>
            <a:ext cx="155837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1800" dirty="0" smtClean="0"/>
              <a:t>Stance follow</a:t>
            </a:r>
            <a:endParaRPr lang="en-US" sz="1800" dirty="0"/>
          </a:p>
        </p:txBody>
      </p:sp>
    </p:spTree>
    <p:extLst>
      <p:ext uri="{BB962C8B-B14F-4D97-AF65-F5344CB8AC3E}">
        <p14:creationId xmlns:p14="http://schemas.microsoft.com/office/powerpoint/2010/main" val="102085566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normAutofit/>
          </a:bodyPr>
          <a:lstStyle/>
          <a:p>
            <a:r>
              <a:rPr lang="en-US" dirty="0" err="1" smtClean="0"/>
              <a:t>Pualei</a:t>
            </a:r>
            <a:r>
              <a:rPr lang="en-US" dirty="0" smtClean="0"/>
              <a:t> (+</a:t>
            </a:r>
            <a:r>
              <a:rPr lang="en-US" dirty="0" err="1" smtClean="0"/>
              <a:t>Hwn</a:t>
            </a:r>
            <a:r>
              <a:rPr lang="en-US" dirty="0" smtClean="0"/>
              <a:t>) vs. </a:t>
            </a:r>
            <a:r>
              <a:rPr lang="en-US" dirty="0" err="1" smtClean="0"/>
              <a:t>Moana</a:t>
            </a:r>
            <a:r>
              <a:rPr lang="en-US" dirty="0" smtClean="0"/>
              <a:t> (-</a:t>
            </a:r>
            <a:r>
              <a:rPr lang="en-US" dirty="0" err="1" smtClean="0"/>
              <a:t>Hwn</a:t>
            </a:r>
            <a:r>
              <a:rPr lang="en-US" dirty="0" smtClean="0"/>
              <a:t>)</a:t>
            </a:r>
            <a:endParaRPr lang="en-US" dirty="0"/>
          </a:p>
        </p:txBody>
      </p:sp>
      <p:graphicFrame>
        <p:nvGraphicFramePr>
          <p:cNvPr id="5" name="Chart 4"/>
          <p:cNvGraphicFramePr/>
          <p:nvPr>
            <p:extLst>
              <p:ext uri="{D42A27DB-BD31-4B8C-83A1-F6EECF244321}">
                <p14:modId xmlns:p14="http://schemas.microsoft.com/office/powerpoint/2010/main" val="595172507"/>
              </p:ext>
            </p:extLst>
          </p:nvPr>
        </p:nvGraphicFramePr>
        <p:xfrm>
          <a:off x="622300" y="2035015"/>
          <a:ext cx="4038600" cy="45508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2609420491"/>
              </p:ext>
            </p:extLst>
          </p:nvPr>
        </p:nvGraphicFramePr>
        <p:xfrm>
          <a:off x="4660900" y="2035015"/>
          <a:ext cx="3691420" cy="45508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1225516" y="356549"/>
            <a:ext cx="7013063" cy="623874"/>
          </a:xfrm>
          <a:prstGeom prst="rect">
            <a:avLst/>
          </a:prstGeom>
          <a:gradFill flip="none" rotWithShape="1">
            <a:gsLst>
              <a:gs pos="0">
                <a:schemeClr val="accent5"/>
              </a:gs>
              <a:gs pos="100000">
                <a:srgbClr val="FFFFFF"/>
              </a:gs>
            </a:gsLst>
            <a:lin ang="0" scaled="1"/>
            <a:tileRect/>
          </a:gradFill>
        </p:spPr>
        <p:txBody>
          <a:bodyPr lIns="91425" tIns="91425" rIns="91425" bIns="91425" anchor="b" anchorCtr="0">
            <a:noAutofit/>
          </a:bodyPr>
          <a:lstStyle/>
          <a:p>
            <a:pPr>
              <a:spcBef>
                <a:spcPts val="0"/>
              </a:spcBef>
              <a:buNone/>
            </a:pPr>
            <a:r>
              <a:rPr lang="en-US" sz="3400" dirty="0" smtClean="0"/>
              <a:t>Selected </a:t>
            </a:r>
            <a:r>
              <a:rPr lang="en" sz="3400" dirty="0" smtClean="0"/>
              <a:t>References</a:t>
            </a:r>
            <a:endParaRPr lang="en" sz="3400" dirty="0"/>
          </a:p>
        </p:txBody>
      </p:sp>
      <p:sp>
        <p:nvSpPr>
          <p:cNvPr id="60" name="Shape 60"/>
          <p:cNvSpPr txBox="1">
            <a:spLocks noGrp="1"/>
          </p:cNvSpPr>
          <p:nvPr>
            <p:ph type="body" idx="1"/>
          </p:nvPr>
        </p:nvSpPr>
        <p:spPr>
          <a:xfrm>
            <a:off x="557063" y="1381649"/>
            <a:ext cx="8129749" cy="5192247"/>
          </a:xfrm>
          <a:prstGeom prst="rect">
            <a:avLst/>
          </a:prstGeom>
        </p:spPr>
        <p:txBody>
          <a:bodyPr lIns="91425" tIns="91425" rIns="91425" bIns="91425" anchor="t" anchorCtr="0">
            <a:noAutofit/>
          </a:bodyPr>
          <a:lstStyle/>
          <a:p>
            <a:pPr marL="285750" indent="-283464">
              <a:buNone/>
            </a:pPr>
            <a:r>
              <a:rPr lang="en-US" sz="2300" dirty="0" smtClean="0">
                <a:latin typeface="Calibri"/>
                <a:cs typeface="Calibri"/>
              </a:rPr>
              <a:t>Dubois, J. 2007. The stance triangle. In R. </a:t>
            </a:r>
            <a:r>
              <a:rPr lang="en-US" sz="2300" dirty="0" err="1" smtClean="0">
                <a:latin typeface="Calibri"/>
                <a:cs typeface="Calibri"/>
              </a:rPr>
              <a:t>Englebretson</a:t>
            </a:r>
            <a:r>
              <a:rPr lang="en-US" sz="2300" dirty="0" smtClean="0">
                <a:latin typeface="Calibri"/>
                <a:cs typeface="Calibri"/>
              </a:rPr>
              <a:t> (Ed.), </a:t>
            </a:r>
            <a:r>
              <a:rPr lang="en-US" sz="2300" i="1" dirty="0" err="1" smtClean="0">
                <a:latin typeface="Calibri"/>
                <a:cs typeface="Calibri"/>
              </a:rPr>
              <a:t>Stancetaking</a:t>
            </a:r>
            <a:r>
              <a:rPr lang="en-US" sz="2300" i="1" dirty="0" smtClean="0">
                <a:latin typeface="Calibri"/>
                <a:cs typeface="Calibri"/>
              </a:rPr>
              <a:t> in discourse: Subjectivity, evaluation, interaction</a:t>
            </a:r>
            <a:r>
              <a:rPr lang="en-US" sz="2300" dirty="0" smtClean="0">
                <a:latin typeface="Calibri"/>
                <a:cs typeface="Calibri"/>
              </a:rPr>
              <a:t> (pp. 139–182). Amsterdam: John </a:t>
            </a:r>
            <a:r>
              <a:rPr lang="en-US" sz="2300" dirty="0" err="1" smtClean="0">
                <a:latin typeface="Calibri"/>
                <a:cs typeface="Calibri"/>
              </a:rPr>
              <a:t>Benjamins</a:t>
            </a:r>
            <a:r>
              <a:rPr lang="en-US" sz="2300" dirty="0" smtClean="0">
                <a:latin typeface="Calibri"/>
                <a:cs typeface="Calibri"/>
              </a:rPr>
              <a:t>.  </a:t>
            </a:r>
          </a:p>
          <a:p>
            <a:pPr marL="285750" indent="-283464">
              <a:buNone/>
            </a:pPr>
            <a:r>
              <a:rPr lang="en-US" sz="2300" dirty="0" smtClean="0">
                <a:latin typeface="Calibri"/>
                <a:cs typeface="Calibri"/>
              </a:rPr>
              <a:t>Hiss, F. 2013. </a:t>
            </a:r>
            <a:r>
              <a:rPr lang="en-US" sz="2300" dirty="0" err="1" smtClean="0">
                <a:latin typeface="Calibri"/>
                <a:cs typeface="Calibri"/>
              </a:rPr>
              <a:t>Tromsø</a:t>
            </a:r>
            <a:r>
              <a:rPr lang="en-US" sz="2300" dirty="0" smtClean="0">
                <a:latin typeface="Calibri"/>
                <a:cs typeface="Calibri"/>
              </a:rPr>
              <a:t> as a ‘‘Sámi Town’’? – Language ideologies, attitudes, and debates surrounding bilingual language policies. </a:t>
            </a:r>
            <a:r>
              <a:rPr lang="en-US" sz="2300" i="1" dirty="0" smtClean="0">
                <a:latin typeface="Calibri"/>
                <a:cs typeface="Calibri"/>
              </a:rPr>
              <a:t>Language Policy</a:t>
            </a:r>
            <a:r>
              <a:rPr lang="en-US" sz="2300" dirty="0" smtClean="0">
                <a:latin typeface="Calibri"/>
                <a:cs typeface="Calibri"/>
              </a:rPr>
              <a:t> 12, 	177-196. </a:t>
            </a:r>
          </a:p>
          <a:p>
            <a:pPr marL="285750" indent="-283464" rtl="0">
              <a:buNone/>
            </a:pPr>
            <a:r>
              <a:rPr lang="en-US" sz="2300" dirty="0" smtClean="0">
                <a:latin typeface="Calibri"/>
                <a:cs typeface="Calibri"/>
              </a:rPr>
              <a:t>Jaffe, A. (ed.) (2009). </a:t>
            </a:r>
            <a:r>
              <a:rPr lang="en-US" sz="2300" i="1" dirty="0" smtClean="0">
                <a:latin typeface="Calibri"/>
                <a:cs typeface="Calibri"/>
              </a:rPr>
              <a:t>Stance: Sociolinguistic perspectives</a:t>
            </a:r>
            <a:r>
              <a:rPr lang="en-US" sz="2300" dirty="0" smtClean="0">
                <a:latin typeface="Calibri"/>
                <a:cs typeface="Calibri"/>
              </a:rPr>
              <a:t>. New York: Oxford University </a:t>
            </a:r>
          </a:p>
          <a:p>
            <a:pPr marL="285750" indent="-283464" rtl="0">
              <a:buNone/>
            </a:pPr>
            <a:r>
              <a:rPr lang="en-US" sz="2300" dirty="0" smtClean="0">
                <a:latin typeface="Calibri"/>
                <a:cs typeface="Calibri"/>
              </a:rPr>
              <a:t>	Press.</a:t>
            </a:r>
          </a:p>
          <a:p>
            <a:pPr>
              <a:buClr>
                <a:srgbClr val="000000"/>
              </a:buClr>
              <a:buSzPct val="61111"/>
              <a:buNone/>
            </a:pPr>
            <a:r>
              <a:rPr lang="en-US" sz="2300" dirty="0" err="1" smtClean="0">
                <a:latin typeface="Calibri"/>
                <a:cs typeface="Calibri"/>
              </a:rPr>
              <a:t>Liebscher</a:t>
            </a:r>
            <a:r>
              <a:rPr lang="en-US" sz="2300" dirty="0" smtClean="0">
                <a:latin typeface="Calibri"/>
                <a:cs typeface="Calibri"/>
              </a:rPr>
              <a:t> &amp; Dailey-</a:t>
            </a:r>
            <a:r>
              <a:rPr lang="en-US" sz="2300" dirty="0" err="1" smtClean="0">
                <a:latin typeface="Calibri"/>
                <a:cs typeface="Calibri"/>
              </a:rPr>
              <a:t>O’Cain</a:t>
            </a:r>
            <a:r>
              <a:rPr lang="en-US" sz="2300" dirty="0" smtClean="0">
                <a:latin typeface="Calibri"/>
                <a:cs typeface="Calibri"/>
              </a:rPr>
              <a:t> 2009. Language attitudes in interaction. </a:t>
            </a:r>
            <a:r>
              <a:rPr lang="en-US" sz="2300" i="1" dirty="0" smtClean="0">
                <a:latin typeface="Calibri"/>
                <a:cs typeface="Calibri"/>
              </a:rPr>
              <a:t>Journal of Sociolinguistics </a:t>
            </a:r>
            <a:r>
              <a:rPr lang="en-US" sz="2300" dirty="0" smtClean="0">
                <a:latin typeface="Calibri"/>
                <a:cs typeface="Calibri"/>
              </a:rPr>
              <a:t>13(2) 195-222.  </a:t>
            </a:r>
          </a:p>
          <a:p>
            <a:pPr>
              <a:buClr>
                <a:srgbClr val="000000"/>
              </a:buClr>
              <a:buSzPct val="61111"/>
              <a:buNone/>
            </a:pPr>
            <a:r>
              <a:rPr lang="en-US" sz="2300" dirty="0" smtClean="0">
                <a:latin typeface="Calibri"/>
                <a:cs typeface="Calibri"/>
              </a:rPr>
              <a:t>Martin, J. R., &amp; White, P. R. R. (2005). </a:t>
            </a:r>
            <a:r>
              <a:rPr lang="en-US" sz="2300" i="1" dirty="0" smtClean="0">
                <a:latin typeface="Calibri"/>
                <a:cs typeface="Calibri"/>
              </a:rPr>
              <a:t>The language of evaluation. Appraisal in 	English</a:t>
            </a:r>
            <a:r>
              <a:rPr lang="en-US" sz="2300" dirty="0" smtClean="0">
                <a:latin typeface="Calibri"/>
                <a:cs typeface="Calibri"/>
              </a:rPr>
              <a:t>. </a:t>
            </a:r>
            <a:r>
              <a:rPr lang="en-US" sz="2300" dirty="0" err="1" smtClean="0">
                <a:latin typeface="Calibri"/>
                <a:cs typeface="Calibri"/>
              </a:rPr>
              <a:t>Houndmills</a:t>
            </a:r>
            <a:r>
              <a:rPr lang="en-US" sz="2300" dirty="0" smtClean="0">
                <a:latin typeface="Calibri"/>
                <a:cs typeface="Calibri"/>
              </a:rPr>
              <a:t>, NY: Palgrave Macmillan.</a:t>
            </a:r>
          </a:p>
          <a:p>
            <a:pPr>
              <a:spcBef>
                <a:spcPts val="600"/>
              </a:spcBef>
              <a:buClr>
                <a:srgbClr val="000000"/>
              </a:buClr>
              <a:buSzPct val="61111"/>
            </a:pPr>
            <a:endParaRPr lang="en-US" sz="2300" dirty="0" smtClean="0">
              <a:latin typeface="Calibri"/>
              <a:cs typeface="Calibri"/>
            </a:endParaRPr>
          </a:p>
          <a:p>
            <a:pPr lvl="0">
              <a:spcBef>
                <a:spcPts val="600"/>
              </a:spcBef>
              <a:buClr>
                <a:srgbClr val="000000"/>
              </a:buClr>
              <a:buSzPct val="61111"/>
            </a:pPr>
            <a:endParaRPr lang="en-US" sz="2300" dirty="0" smtClean="0">
              <a:latin typeface="Calibri"/>
              <a:cs typeface="Calibri"/>
            </a:endParaRPr>
          </a:p>
          <a:p>
            <a:pPr marL="0" marR="0" lvl="0" indent="0" algn="l" rtl="0">
              <a:lnSpc>
                <a:spcPct val="100000"/>
              </a:lnSpc>
              <a:spcBef>
                <a:spcPts val="600"/>
              </a:spcBef>
              <a:spcAft>
                <a:spcPts val="0"/>
              </a:spcAft>
              <a:buClr>
                <a:srgbClr val="000000"/>
              </a:buClr>
              <a:buSzPct val="61111"/>
              <a:buFont typeface="Arial"/>
              <a:buNone/>
            </a:pPr>
            <a:endParaRPr lang="en" sz="2300" dirty="0">
              <a:latin typeface="Calibri"/>
              <a:cs typeface="Calibri"/>
            </a:endParaRPr>
          </a:p>
          <a:p>
            <a:pPr rtl="0">
              <a:spcBef>
                <a:spcPts val="0"/>
              </a:spcBef>
              <a:buNone/>
            </a:pPr>
            <a:endParaRPr sz="2300" dirty="0">
              <a:latin typeface="Calibri"/>
              <a:cs typeface="Calibri"/>
            </a:endParaRPr>
          </a:p>
          <a:p>
            <a:pPr rtl="0">
              <a:spcBef>
                <a:spcPts val="0"/>
              </a:spcBef>
              <a:buNone/>
            </a:pPr>
            <a:endParaRPr sz="2300" dirty="0">
              <a:latin typeface="Calibri"/>
              <a:cs typeface="Calibri"/>
            </a:endParaRPr>
          </a:p>
          <a:p>
            <a:pPr>
              <a:spcBef>
                <a:spcPts val="0"/>
              </a:spcBef>
              <a:buNone/>
            </a:pPr>
            <a:endParaRPr sz="2300" dirty="0">
              <a:latin typeface="Calibri"/>
              <a:cs typeface="Calibri"/>
            </a:endParaRPr>
          </a:p>
        </p:txBody>
      </p:sp>
    </p:spTree>
    <p:extLst>
      <p:ext uri="{BB962C8B-B14F-4D97-AF65-F5344CB8AC3E}">
        <p14:creationId xmlns:p14="http://schemas.microsoft.com/office/powerpoint/2010/main" val="2288701099"/>
      </p:ext>
    </p:extLst>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normAutofit/>
          </a:bodyPr>
          <a:lstStyle/>
          <a:p>
            <a:r>
              <a:rPr lang="en-US" dirty="0" smtClean="0"/>
              <a:t>The challenge of research design </a:t>
            </a:r>
            <a:endParaRPr lang="en-US" dirty="0"/>
          </a:p>
        </p:txBody>
      </p:sp>
      <p:sp>
        <p:nvSpPr>
          <p:cNvPr id="3" name="Text Placeholder 2"/>
          <p:cNvSpPr>
            <a:spLocks noGrp="1"/>
          </p:cNvSpPr>
          <p:nvPr>
            <p:ph type="body" idx="1"/>
          </p:nvPr>
        </p:nvSpPr>
        <p:spPr>
          <a:xfrm>
            <a:off x="457200" y="2225321"/>
            <a:ext cx="8229600" cy="4342475"/>
          </a:xfrm>
        </p:spPr>
        <p:txBody>
          <a:bodyPr/>
          <a:lstStyle/>
          <a:p>
            <a:r>
              <a:rPr lang="en-US" dirty="0" smtClean="0"/>
              <a:t>How to get a big picture view of LA with insights into LMLS?</a:t>
            </a:r>
          </a:p>
          <a:p>
            <a:pPr lvl="1">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5208"/>
            <a:ext cx="8229600" cy="777769"/>
          </a:xfrm>
          <a:gradFill flip="none" rotWithShape="1">
            <a:gsLst>
              <a:gs pos="0">
                <a:schemeClr val="accent5"/>
              </a:gs>
              <a:gs pos="100000">
                <a:srgbClr val="FFFFFF"/>
              </a:gs>
            </a:gsLst>
            <a:lin ang="0" scaled="1"/>
            <a:tileRect/>
          </a:gradFill>
        </p:spPr>
        <p:txBody>
          <a:bodyPr>
            <a:normAutofit/>
          </a:bodyPr>
          <a:lstStyle/>
          <a:p>
            <a:r>
              <a:rPr lang="en-US" sz="3600" dirty="0" smtClean="0"/>
              <a:t>Attitude (Appraisal Theory)</a:t>
            </a:r>
            <a:endParaRPr lang="en-US" sz="3600" dirty="0"/>
          </a:p>
        </p:txBody>
      </p:sp>
      <p:sp>
        <p:nvSpPr>
          <p:cNvPr id="3" name="Content Placeholder 2"/>
          <p:cNvSpPr>
            <a:spLocks noGrp="1"/>
          </p:cNvSpPr>
          <p:nvPr>
            <p:ph idx="1"/>
          </p:nvPr>
        </p:nvSpPr>
        <p:spPr>
          <a:xfrm>
            <a:off x="457199" y="1349277"/>
            <a:ext cx="8475743" cy="5253599"/>
          </a:xfrm>
        </p:spPr>
        <p:txBody>
          <a:bodyPr>
            <a:normAutofit fontScale="70000" lnSpcReduction="20000"/>
          </a:bodyPr>
          <a:lstStyle/>
          <a:p>
            <a:pPr>
              <a:buNone/>
            </a:pPr>
            <a:r>
              <a:rPr lang="en-US" dirty="0" smtClean="0"/>
              <a:t>Hiss, 2013 –</a:t>
            </a:r>
            <a:r>
              <a:rPr lang="en-US" sz="2857" dirty="0" smtClean="0"/>
              <a:t> application of Appraisal Theory to Language Attitudes in Norway</a:t>
            </a:r>
          </a:p>
          <a:p>
            <a:pPr>
              <a:buNone/>
            </a:pPr>
            <a:endParaRPr lang="en-US" dirty="0" smtClean="0"/>
          </a:p>
          <a:p>
            <a:pPr>
              <a:buNone/>
            </a:pPr>
            <a:r>
              <a:rPr lang="en-US" dirty="0" smtClean="0"/>
              <a:t>Martin &amp; White, 2005; SFL</a:t>
            </a:r>
          </a:p>
          <a:p>
            <a:pPr>
              <a:buNone/>
            </a:pPr>
            <a:endParaRPr lang="en-US" sz="2571" dirty="0" smtClean="0"/>
          </a:p>
          <a:p>
            <a:r>
              <a:rPr lang="en-US" b="1" dirty="0" smtClean="0"/>
              <a:t>Affect</a:t>
            </a:r>
            <a:r>
              <a:rPr lang="en-US" dirty="0" smtClean="0"/>
              <a:t> = evaluation through emotion</a:t>
            </a:r>
          </a:p>
          <a:p>
            <a:pPr lvl="1"/>
            <a:r>
              <a:rPr lang="en-US" dirty="0" smtClean="0"/>
              <a:t>I </a:t>
            </a:r>
            <a:r>
              <a:rPr lang="en-US" b="1" dirty="0" smtClean="0">
                <a:solidFill>
                  <a:srgbClr val="0000FF"/>
                </a:solidFill>
              </a:rPr>
              <a:t>wasn’t really enthusiastic</a:t>
            </a:r>
            <a:r>
              <a:rPr lang="en-US" dirty="0" smtClean="0"/>
              <a:t>, it was just, just for go school. </a:t>
            </a:r>
          </a:p>
          <a:p>
            <a:pPr lvl="1"/>
            <a:r>
              <a:rPr lang="en-US" dirty="0" smtClean="0"/>
              <a:t>Part of the reason he </a:t>
            </a:r>
            <a:r>
              <a:rPr lang="en-US" b="1" dirty="0" smtClean="0">
                <a:solidFill>
                  <a:srgbClr val="0000FF"/>
                </a:solidFill>
              </a:rPr>
              <a:t>wanted</a:t>
            </a:r>
            <a:r>
              <a:rPr lang="en-US" dirty="0" smtClean="0"/>
              <a:t> us to take Japanese was we are Japanese.</a:t>
            </a:r>
          </a:p>
          <a:p>
            <a:pPr lvl="1">
              <a:buNone/>
            </a:pPr>
            <a:endParaRPr lang="en-US" sz="2571" dirty="0" smtClean="0"/>
          </a:p>
          <a:p>
            <a:r>
              <a:rPr lang="en-US" b="1" dirty="0" smtClean="0"/>
              <a:t>Judgment</a:t>
            </a:r>
            <a:r>
              <a:rPr lang="en-US" dirty="0" smtClean="0"/>
              <a:t> = evaluation of people vis-à-vis social norms, systems of value</a:t>
            </a:r>
          </a:p>
          <a:p>
            <a:pPr lvl="1"/>
            <a:r>
              <a:rPr lang="en-US" dirty="0" smtClean="0"/>
              <a:t>Oh okay, it’s free </a:t>
            </a:r>
            <a:r>
              <a:rPr lang="en-US" dirty="0" err="1" smtClean="0"/>
              <a:t>edu</a:t>
            </a:r>
            <a:r>
              <a:rPr lang="en-US" dirty="0" smtClean="0"/>
              <a:t>-, free preschool and learn Hawaiian </a:t>
            </a:r>
            <a:r>
              <a:rPr lang="en-US" dirty="0" err="1" smtClean="0"/>
              <a:t>ae</a:t>
            </a:r>
            <a:r>
              <a:rPr lang="en-US" dirty="0" smtClean="0"/>
              <a:t>, </a:t>
            </a:r>
            <a:r>
              <a:rPr lang="en-US" b="1" dirty="0" smtClean="0">
                <a:solidFill>
                  <a:srgbClr val="0000FF"/>
                </a:solidFill>
              </a:rPr>
              <a:t>cool.</a:t>
            </a:r>
          </a:p>
          <a:p>
            <a:pPr lvl="1"/>
            <a:r>
              <a:rPr lang="en-US" dirty="0" smtClean="0"/>
              <a:t>I </a:t>
            </a:r>
            <a:r>
              <a:rPr lang="en-US" b="1" dirty="0" smtClean="0">
                <a:solidFill>
                  <a:srgbClr val="0000FF"/>
                </a:solidFill>
              </a:rPr>
              <a:t>don’t</a:t>
            </a:r>
            <a:r>
              <a:rPr lang="en-US" dirty="0" smtClean="0"/>
              <a:t> think he thought it was </a:t>
            </a:r>
            <a:r>
              <a:rPr lang="en-US" b="1" dirty="0" smtClean="0">
                <a:solidFill>
                  <a:srgbClr val="0000FF"/>
                </a:solidFill>
              </a:rPr>
              <a:t>his place </a:t>
            </a:r>
            <a:r>
              <a:rPr lang="en-US" dirty="0" smtClean="0"/>
              <a:t>to learn Hawaiian. </a:t>
            </a:r>
          </a:p>
          <a:p>
            <a:pPr lvl="1">
              <a:buNone/>
            </a:pPr>
            <a:endParaRPr lang="en-US" sz="2571" dirty="0" smtClean="0"/>
          </a:p>
          <a:p>
            <a:r>
              <a:rPr lang="en-US" b="1" dirty="0" smtClean="0"/>
              <a:t>Appreciation</a:t>
            </a:r>
            <a:r>
              <a:rPr lang="en-US" dirty="0" smtClean="0"/>
              <a:t> = evaluation of objects through their aesthetic values</a:t>
            </a:r>
          </a:p>
          <a:p>
            <a:pPr lvl="1"/>
            <a:r>
              <a:rPr lang="en-US" dirty="0" smtClean="0"/>
              <a:t>I think it’s </a:t>
            </a:r>
            <a:r>
              <a:rPr lang="en-US" b="1" dirty="0" smtClean="0">
                <a:solidFill>
                  <a:srgbClr val="0000FF"/>
                </a:solidFill>
              </a:rPr>
              <a:t>important.</a:t>
            </a:r>
            <a:r>
              <a:rPr lang="en-US" dirty="0" smtClean="0"/>
              <a:t> (talking about Japanese)</a:t>
            </a:r>
          </a:p>
          <a:p>
            <a:pPr lvl="1"/>
            <a:r>
              <a:rPr lang="en-US" dirty="0" smtClean="0"/>
              <a:t>I just spoke </a:t>
            </a:r>
            <a:r>
              <a:rPr lang="en-US" b="1" dirty="0" smtClean="0">
                <a:solidFill>
                  <a:srgbClr val="0000FF"/>
                </a:solidFill>
              </a:rPr>
              <a:t>regular </a:t>
            </a:r>
            <a:r>
              <a:rPr lang="en-US" dirty="0" smtClean="0"/>
              <a:t>English. </a:t>
            </a:r>
          </a:p>
          <a:p>
            <a:pPr lvl="1"/>
            <a:endParaRPr lang="en-US" dirty="0" smtClean="0"/>
          </a:p>
          <a:p>
            <a:pPr>
              <a:buNone/>
            </a:pPr>
            <a:endParaRPr lang="en-US" sz="2200" dirty="0" smtClean="0"/>
          </a:p>
          <a:p>
            <a:pPr>
              <a:buNone/>
            </a:pPr>
            <a:endParaRPr lang="en-US" sz="2200" dirty="0" smtClean="0"/>
          </a:p>
          <a:p>
            <a:pPr>
              <a:buNone/>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769"/>
            <a:ext cx="8229600" cy="680123"/>
          </a:xfrm>
          <a:gradFill flip="none" rotWithShape="1">
            <a:gsLst>
              <a:gs pos="0">
                <a:schemeClr val="accent5"/>
              </a:gs>
              <a:gs pos="100000">
                <a:srgbClr val="FFFFFF"/>
              </a:gs>
            </a:gsLst>
            <a:lin ang="0" scaled="1"/>
            <a:tileRect/>
          </a:gradFill>
        </p:spPr>
        <p:txBody>
          <a:bodyPr>
            <a:normAutofit fontScale="90000"/>
          </a:bodyPr>
          <a:lstStyle/>
          <a:p>
            <a:r>
              <a:rPr lang="en-US" dirty="0" smtClean="0"/>
              <a:t>Context of the study</a:t>
            </a:r>
            <a:endParaRPr lang="en-US" dirty="0"/>
          </a:p>
        </p:txBody>
      </p:sp>
      <p:sp>
        <p:nvSpPr>
          <p:cNvPr id="3" name="Content Placeholder 2"/>
          <p:cNvSpPr>
            <a:spLocks noGrp="1"/>
          </p:cNvSpPr>
          <p:nvPr>
            <p:ph idx="1"/>
          </p:nvPr>
        </p:nvSpPr>
        <p:spPr>
          <a:xfrm>
            <a:off x="457200" y="1548747"/>
            <a:ext cx="8229600" cy="4389120"/>
          </a:xfrm>
        </p:spPr>
        <p:txBody>
          <a:bodyPr/>
          <a:lstStyle/>
          <a:p>
            <a:pPr>
              <a:buNone/>
            </a:pPr>
            <a:r>
              <a:rPr lang="en-US" dirty="0" smtClean="0"/>
              <a:t>     The Hawai‘i Linguistic Family Tree Project</a:t>
            </a:r>
            <a:endParaRPr lang="en-US" dirty="0"/>
          </a:p>
        </p:txBody>
      </p:sp>
      <p:pic>
        <p:nvPicPr>
          <p:cNvPr id="5" name="Picture 4" descr="Hawaii.gif"/>
          <p:cNvPicPr>
            <a:picLocks noChangeAspect="1"/>
          </p:cNvPicPr>
          <p:nvPr/>
        </p:nvPicPr>
        <p:blipFill>
          <a:blip r:embed="rId3"/>
          <a:stretch>
            <a:fillRect/>
          </a:stretch>
        </p:blipFill>
        <p:spPr>
          <a:xfrm>
            <a:off x="4265497" y="2399202"/>
            <a:ext cx="4421321" cy="3803288"/>
          </a:xfrm>
          <a:prstGeom prst="rect">
            <a:avLst/>
          </a:prstGeom>
        </p:spPr>
      </p:pic>
      <p:sp>
        <p:nvSpPr>
          <p:cNvPr id="6" name="TextBox 5"/>
          <p:cNvSpPr txBox="1"/>
          <p:nvPr/>
        </p:nvSpPr>
        <p:spPr>
          <a:xfrm>
            <a:off x="670356" y="2399202"/>
            <a:ext cx="3091065" cy="4632037"/>
          </a:xfrm>
          <a:prstGeom prst="rect">
            <a:avLst/>
          </a:prstGeom>
          <a:noFill/>
        </p:spPr>
        <p:txBody>
          <a:bodyPr wrap="square" rtlCol="0">
            <a:spAutoFit/>
          </a:bodyPr>
          <a:lstStyle/>
          <a:p>
            <a:r>
              <a:rPr lang="en-US" sz="2000" b="1" dirty="0" smtClean="0"/>
              <a:t>Plantation-era languages</a:t>
            </a:r>
          </a:p>
          <a:p>
            <a:r>
              <a:rPr lang="en-US" sz="2000" dirty="0" smtClean="0"/>
              <a:t>	Hawaiian</a:t>
            </a:r>
          </a:p>
          <a:p>
            <a:r>
              <a:rPr lang="en-US" sz="2000" dirty="0" smtClean="0"/>
              <a:t>	English</a:t>
            </a:r>
          </a:p>
          <a:p>
            <a:r>
              <a:rPr lang="en-US" sz="2000" dirty="0" smtClean="0"/>
              <a:t>	Cantonese</a:t>
            </a:r>
          </a:p>
          <a:p>
            <a:r>
              <a:rPr lang="en-US" sz="2000" dirty="0" smtClean="0"/>
              <a:t>	Portuguese</a:t>
            </a:r>
          </a:p>
          <a:p>
            <a:r>
              <a:rPr lang="en-US" sz="2000" dirty="0" smtClean="0"/>
              <a:t>	Japanese</a:t>
            </a:r>
          </a:p>
          <a:p>
            <a:r>
              <a:rPr lang="en-US" sz="2000" dirty="0" smtClean="0"/>
              <a:t>	Pidgin</a:t>
            </a:r>
          </a:p>
          <a:p>
            <a:endParaRPr lang="en-US" sz="1500" dirty="0" smtClean="0"/>
          </a:p>
          <a:p>
            <a:r>
              <a:rPr lang="en-US" sz="2000" b="1" dirty="0" smtClean="0"/>
              <a:t>Islands</a:t>
            </a:r>
          </a:p>
          <a:p>
            <a:r>
              <a:rPr lang="en-US" sz="2000" dirty="0" smtClean="0"/>
              <a:t>	Big Island</a:t>
            </a:r>
          </a:p>
          <a:p>
            <a:r>
              <a:rPr lang="en-US" sz="2000" dirty="0" smtClean="0"/>
              <a:t>	</a:t>
            </a:r>
            <a:r>
              <a:rPr lang="en-US" sz="2000" dirty="0" err="1" smtClean="0"/>
              <a:t>Kaua‘i</a:t>
            </a:r>
            <a:endParaRPr lang="en-US" sz="2000" dirty="0" smtClean="0"/>
          </a:p>
          <a:p>
            <a:r>
              <a:rPr lang="en-US" sz="2000" dirty="0"/>
              <a:t>	</a:t>
            </a:r>
            <a:r>
              <a:rPr lang="en-US" sz="2000" dirty="0" smtClean="0"/>
              <a:t>Maui</a:t>
            </a:r>
          </a:p>
          <a:p>
            <a:r>
              <a:rPr lang="en-US" sz="2000" dirty="0" smtClean="0"/>
              <a:t>	</a:t>
            </a:r>
            <a:r>
              <a:rPr lang="en-US" sz="2000" dirty="0" err="1" smtClean="0"/>
              <a:t>Moloka‘i</a:t>
            </a:r>
            <a:r>
              <a:rPr lang="en-US" sz="2000" dirty="0" smtClean="0"/>
              <a:t>	</a:t>
            </a:r>
          </a:p>
          <a:p>
            <a:r>
              <a:rPr lang="en-US" sz="2000" dirty="0" smtClean="0"/>
              <a:t>	</a:t>
            </a:r>
            <a:r>
              <a:rPr lang="en-US" sz="2000" dirty="0" err="1" smtClean="0"/>
              <a:t>O‘ahu</a:t>
            </a:r>
            <a:r>
              <a:rPr lang="en-US" sz="2000" dirty="0" smtClean="0"/>
              <a:t>   </a:t>
            </a:r>
          </a:p>
          <a:p>
            <a:endParaRPr lang="en-US" sz="2000" dirty="0" smtClean="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
            <a:ext cx="8229600" cy="575847"/>
          </a:xfrm>
        </p:spPr>
        <p:txBody>
          <a:bodyPr>
            <a:noAutofit/>
          </a:bodyPr>
          <a:lstStyle/>
          <a:p>
            <a:r>
              <a:rPr lang="en-US" sz="2200" dirty="0" smtClean="0"/>
              <a:t>Hawaiian-identified participants</a:t>
            </a:r>
            <a:endParaRPr lang="en-US" sz="2200" dirty="0"/>
          </a:p>
        </p:txBody>
      </p:sp>
      <p:graphicFrame>
        <p:nvGraphicFramePr>
          <p:cNvPr id="3" name="Table 2"/>
          <p:cNvGraphicFramePr>
            <a:graphicFrameLocks noGrp="1"/>
          </p:cNvGraphicFramePr>
          <p:nvPr>
            <p:extLst>
              <p:ext uri="{D42A27DB-BD31-4B8C-83A1-F6EECF244321}">
                <p14:modId xmlns:p14="http://schemas.microsoft.com/office/powerpoint/2010/main" val="1351177772"/>
              </p:ext>
            </p:extLst>
          </p:nvPr>
        </p:nvGraphicFramePr>
        <p:xfrm>
          <a:off x="122660" y="575870"/>
          <a:ext cx="9021339" cy="6255420"/>
        </p:xfrm>
        <a:graphic>
          <a:graphicData uri="http://schemas.openxmlformats.org/drawingml/2006/table">
            <a:tbl>
              <a:tblPr firstRow="1" bandRow="1">
                <a:tableStyleId>{69012ECD-51FC-41F1-AA8D-1B2483CD663E}</a:tableStyleId>
              </a:tblPr>
              <a:tblGrid>
                <a:gridCol w="954285"/>
                <a:gridCol w="671416"/>
                <a:gridCol w="622288"/>
                <a:gridCol w="1179073"/>
                <a:gridCol w="2456402"/>
                <a:gridCol w="3137875"/>
              </a:tblGrid>
              <a:tr h="646611">
                <a:tc>
                  <a:txBody>
                    <a:bodyPr/>
                    <a:lstStyle/>
                    <a:p>
                      <a:pPr algn="l"/>
                      <a:r>
                        <a:rPr lang="en-US" sz="1800" dirty="0" smtClean="0">
                          <a:latin typeface="Calibri"/>
                          <a:cs typeface="Calibri"/>
                        </a:rPr>
                        <a:t>Name</a:t>
                      </a:r>
                      <a:endParaRPr lang="en-US" sz="1800" dirty="0">
                        <a:latin typeface="Calibri"/>
                        <a:cs typeface="Calibri"/>
                      </a:endParaRPr>
                    </a:p>
                  </a:txBody>
                  <a:tcPr/>
                </a:tc>
                <a:tc>
                  <a:txBody>
                    <a:bodyPr/>
                    <a:lstStyle/>
                    <a:p>
                      <a:pPr algn="l"/>
                      <a:r>
                        <a:rPr lang="en-US" sz="1800" dirty="0" smtClean="0">
                          <a:latin typeface="Calibri"/>
                          <a:cs typeface="Calibri"/>
                        </a:rPr>
                        <a:t>Age</a:t>
                      </a:r>
                      <a:endParaRPr lang="en-US" sz="1800" dirty="0">
                        <a:latin typeface="Calibri"/>
                        <a:cs typeface="Calibri"/>
                      </a:endParaRPr>
                    </a:p>
                  </a:txBody>
                  <a:tcPr/>
                </a:tc>
                <a:tc>
                  <a:txBody>
                    <a:bodyPr/>
                    <a:lstStyle/>
                    <a:p>
                      <a:pPr algn="l"/>
                      <a:r>
                        <a:rPr lang="en-US" sz="1800" dirty="0" smtClean="0">
                          <a:latin typeface="Calibri"/>
                          <a:cs typeface="Calibri"/>
                        </a:rPr>
                        <a:t>Gen</a:t>
                      </a:r>
                      <a:endParaRPr lang="en-US" sz="1800" dirty="0">
                        <a:latin typeface="Calibri"/>
                        <a:cs typeface="Calibri"/>
                      </a:endParaRPr>
                    </a:p>
                  </a:txBody>
                  <a:tcPr/>
                </a:tc>
                <a:tc>
                  <a:txBody>
                    <a:bodyPr/>
                    <a:lstStyle/>
                    <a:p>
                      <a:pPr algn="l"/>
                      <a:r>
                        <a:rPr lang="en-US" sz="1800" baseline="0" dirty="0" smtClean="0">
                          <a:latin typeface="Calibri"/>
                          <a:cs typeface="Calibri"/>
                        </a:rPr>
                        <a:t>Island</a:t>
                      </a:r>
                    </a:p>
                  </a:txBody>
                  <a:tcPr/>
                </a:tc>
                <a:tc>
                  <a:txBody>
                    <a:bodyPr/>
                    <a:lstStyle/>
                    <a:p>
                      <a:pPr algn="l"/>
                      <a:r>
                        <a:rPr lang="en-US" sz="1800" dirty="0" smtClean="0">
                          <a:latin typeface="Calibri"/>
                          <a:cs typeface="Calibri"/>
                        </a:rPr>
                        <a:t>Languages</a:t>
                      </a:r>
                      <a:endParaRPr lang="en-US" sz="1800" dirty="0">
                        <a:latin typeface="Calibri"/>
                        <a:cs typeface="Calibri"/>
                      </a:endParaRPr>
                    </a:p>
                  </a:txBody>
                  <a:tcPr/>
                </a:tc>
                <a:tc>
                  <a:txBody>
                    <a:bodyPr/>
                    <a:lstStyle/>
                    <a:p>
                      <a:pPr algn="l"/>
                      <a:r>
                        <a:rPr lang="en-US" sz="1800" dirty="0" smtClean="0">
                          <a:latin typeface="Calibri"/>
                          <a:cs typeface="Calibri"/>
                        </a:rPr>
                        <a:t>Languages of past 2 generations</a:t>
                      </a:r>
                      <a:endParaRPr lang="en-US" sz="1800" dirty="0">
                        <a:latin typeface="Calibri"/>
                        <a:cs typeface="Calibri"/>
                      </a:endParaRPr>
                    </a:p>
                  </a:txBody>
                  <a:tcPr/>
                </a:tc>
              </a:tr>
              <a:tr h="783773">
                <a:tc>
                  <a:txBody>
                    <a:bodyPr/>
                    <a:lstStyle/>
                    <a:p>
                      <a:r>
                        <a:rPr lang="en-US" sz="1500" dirty="0" err="1" smtClean="0">
                          <a:latin typeface="Arial"/>
                          <a:cs typeface="Arial"/>
                        </a:rPr>
                        <a:t>Jaci</a:t>
                      </a:r>
                      <a:endParaRPr lang="en-US" sz="1500" dirty="0">
                        <a:latin typeface="Arial"/>
                        <a:cs typeface="Arial"/>
                      </a:endParaRPr>
                    </a:p>
                  </a:txBody>
                  <a:tcPr marT="48986" marB="48986"/>
                </a:tc>
                <a:tc>
                  <a:txBody>
                    <a:bodyPr/>
                    <a:lstStyle/>
                    <a:p>
                      <a:r>
                        <a:rPr lang="en-US" sz="1500" dirty="0" smtClean="0">
                          <a:latin typeface="Arial"/>
                          <a:cs typeface="Arial"/>
                        </a:rPr>
                        <a:t>21</a:t>
                      </a:r>
                      <a:endParaRPr lang="en-US" sz="1500" dirty="0">
                        <a:latin typeface="Arial"/>
                        <a:cs typeface="Arial"/>
                      </a:endParaRPr>
                    </a:p>
                  </a:txBody>
                  <a:tcPr marT="48986" marB="48986"/>
                </a:tc>
                <a:tc>
                  <a:txBody>
                    <a:bodyPr/>
                    <a:lstStyle/>
                    <a:p>
                      <a:r>
                        <a:rPr lang="en-US" sz="1500" dirty="0" smtClean="0">
                          <a:latin typeface="Arial"/>
                          <a:cs typeface="Arial"/>
                        </a:rPr>
                        <a:t>F</a:t>
                      </a:r>
                      <a:endParaRPr lang="en-US" sz="1500" dirty="0">
                        <a:latin typeface="Arial"/>
                        <a:cs typeface="Arial"/>
                      </a:endParaRPr>
                    </a:p>
                  </a:txBody>
                  <a:tcPr marT="48986" marB="48986"/>
                </a:tc>
                <a:tc>
                  <a:txBody>
                    <a:bodyPr/>
                    <a:lstStyle/>
                    <a:p>
                      <a:r>
                        <a:rPr lang="en-US" sz="1500" dirty="0" smtClean="0">
                          <a:latin typeface="Arial"/>
                          <a:cs typeface="Arial"/>
                        </a:rPr>
                        <a:t>Big Island</a:t>
                      </a:r>
                      <a:endParaRPr lang="en-US" sz="1500" dirty="0">
                        <a:latin typeface="Arial"/>
                        <a:cs typeface="Arial"/>
                      </a:endParaRPr>
                    </a:p>
                  </a:txBody>
                  <a:tcPr marT="48986" marB="48986"/>
                </a:tc>
                <a:tc>
                  <a:txBody>
                    <a:bodyPr/>
                    <a:lstStyle/>
                    <a:p>
                      <a:r>
                        <a:rPr lang="en-US" sz="1500" dirty="0" smtClean="0">
                          <a:latin typeface="Arial"/>
                          <a:cs typeface="Arial"/>
                        </a:rPr>
                        <a:t>English, Hawaiian, Japanese, Korean, Pidgin</a:t>
                      </a:r>
                      <a:endParaRPr lang="en-US" sz="1500" dirty="0">
                        <a:latin typeface="Arial"/>
                        <a:cs typeface="Arial"/>
                      </a:endParaRPr>
                    </a:p>
                  </a:txBody>
                  <a:tcPr marT="48986" marB="48986"/>
                </a:tc>
                <a:tc>
                  <a:txBody>
                    <a:bodyPr/>
                    <a:lstStyle/>
                    <a:p>
                      <a:r>
                        <a:rPr lang="en-US" sz="1500" baseline="0" dirty="0" smtClean="0">
                          <a:latin typeface="Arial"/>
                          <a:cs typeface="Arial"/>
                        </a:rPr>
                        <a:t>Cantonese, </a:t>
                      </a:r>
                      <a:r>
                        <a:rPr lang="en-US" sz="1500" dirty="0" smtClean="0">
                          <a:latin typeface="Arial"/>
                          <a:cs typeface="Arial"/>
                        </a:rPr>
                        <a:t>English,</a:t>
                      </a:r>
                      <a:r>
                        <a:rPr lang="en-US" sz="1500" baseline="0" dirty="0" smtClean="0">
                          <a:latin typeface="Arial"/>
                          <a:cs typeface="Arial"/>
                        </a:rPr>
                        <a:t>  Hawaiian, Japanese, Pidgin</a:t>
                      </a:r>
                      <a:endParaRPr lang="en-US" sz="1500" dirty="0">
                        <a:latin typeface="Arial"/>
                        <a:cs typeface="Arial"/>
                      </a:endParaRPr>
                    </a:p>
                  </a:txBody>
                  <a:tcPr marT="48986" marB="48986"/>
                </a:tc>
              </a:tr>
              <a:tr h="533933">
                <a:tc>
                  <a:txBody>
                    <a:bodyPr/>
                    <a:lstStyle/>
                    <a:p>
                      <a:r>
                        <a:rPr lang="en-US" sz="1500" dirty="0" smtClean="0">
                          <a:latin typeface="Arial"/>
                          <a:cs typeface="Arial"/>
                        </a:rPr>
                        <a:t>Tasha</a:t>
                      </a:r>
                      <a:endParaRPr lang="en-US" sz="1500" dirty="0">
                        <a:latin typeface="Arial"/>
                        <a:cs typeface="Arial"/>
                      </a:endParaRPr>
                    </a:p>
                  </a:txBody>
                  <a:tcPr marT="48986" marB="48986"/>
                </a:tc>
                <a:tc>
                  <a:txBody>
                    <a:bodyPr/>
                    <a:lstStyle/>
                    <a:p>
                      <a:r>
                        <a:rPr lang="en-US" sz="1500" dirty="0" smtClean="0">
                          <a:latin typeface="Arial"/>
                          <a:cs typeface="Arial"/>
                        </a:rPr>
                        <a:t>43</a:t>
                      </a:r>
                      <a:endParaRPr lang="en-US" sz="1500" dirty="0">
                        <a:latin typeface="Arial"/>
                        <a:cs typeface="Arial"/>
                      </a:endParaRPr>
                    </a:p>
                  </a:txBody>
                  <a:tcPr marT="48986" marB="48986"/>
                </a:tc>
                <a:tc>
                  <a:txBody>
                    <a:bodyPr/>
                    <a:lstStyle/>
                    <a:p>
                      <a:r>
                        <a:rPr lang="en-US" sz="1500" dirty="0" smtClean="0">
                          <a:latin typeface="Arial"/>
                          <a:cs typeface="Arial"/>
                        </a:rPr>
                        <a:t>F</a:t>
                      </a:r>
                      <a:endParaRPr lang="en-US" sz="1500" dirty="0">
                        <a:latin typeface="Arial"/>
                        <a:cs typeface="Arial"/>
                      </a:endParaRPr>
                    </a:p>
                  </a:txBody>
                  <a:tcPr marT="48986" marB="48986"/>
                </a:tc>
                <a:tc>
                  <a:txBody>
                    <a:bodyPr/>
                    <a:lstStyle/>
                    <a:p>
                      <a:r>
                        <a:rPr lang="en-US" sz="1500" dirty="0" smtClean="0">
                          <a:latin typeface="Arial"/>
                          <a:cs typeface="Arial"/>
                        </a:rPr>
                        <a:t>Big Island</a:t>
                      </a:r>
                      <a:endParaRPr lang="en-US" sz="1500" dirty="0">
                        <a:latin typeface="Arial"/>
                        <a:cs typeface="Arial"/>
                      </a:endParaRPr>
                    </a:p>
                  </a:txBody>
                  <a:tcPr marT="48986" marB="48986"/>
                </a:tc>
                <a:tc>
                  <a:txBody>
                    <a:bodyPr/>
                    <a:lstStyle/>
                    <a:p>
                      <a:r>
                        <a:rPr lang="en-US" sz="1500" dirty="0" smtClean="0">
                          <a:latin typeface="Arial"/>
                          <a:cs typeface="Arial"/>
                        </a:rPr>
                        <a:t>English, Pidgin, Hawaiian</a:t>
                      </a:r>
                      <a:endParaRPr lang="en-US" sz="1500" dirty="0">
                        <a:latin typeface="Arial"/>
                        <a:cs typeface="Arial"/>
                      </a:endParaRPr>
                    </a:p>
                  </a:txBody>
                  <a:tcPr marT="48986" marB="48986"/>
                </a:tc>
                <a:tc>
                  <a:txBody>
                    <a:bodyPr/>
                    <a:lstStyle/>
                    <a:p>
                      <a:r>
                        <a:rPr lang="en-US" sz="1500" dirty="0" smtClean="0">
                          <a:latin typeface="Arial"/>
                          <a:cs typeface="Arial"/>
                        </a:rPr>
                        <a:t>English, Pidgin, Hawaiian</a:t>
                      </a:r>
                      <a:endParaRPr lang="en-US" sz="1500" dirty="0">
                        <a:latin typeface="Arial"/>
                        <a:cs typeface="Arial"/>
                      </a:endParaRPr>
                    </a:p>
                  </a:txBody>
                  <a:tcPr marT="48986" marB="48986"/>
                </a:tc>
              </a:tr>
              <a:tr h="533933">
                <a:tc>
                  <a:txBody>
                    <a:bodyPr/>
                    <a:lstStyle/>
                    <a:p>
                      <a:pPr marL="0" marR="0">
                        <a:spcBef>
                          <a:spcPts val="10"/>
                        </a:spcBef>
                        <a:spcAft>
                          <a:spcPts val="10"/>
                        </a:spcAft>
                        <a:tabLst>
                          <a:tab pos="2743200" algn="ctr"/>
                          <a:tab pos="5486400" algn="r"/>
                          <a:tab pos="400050" algn="ctr"/>
                          <a:tab pos="5486400" algn="r"/>
                        </a:tabLst>
                      </a:pPr>
                      <a:r>
                        <a:rPr lang="en-US" sz="1400" dirty="0" err="1" smtClean="0">
                          <a:latin typeface="Arial"/>
                          <a:ea typeface="ＭＳ 明朝"/>
                          <a:cs typeface="Arial"/>
                        </a:rPr>
                        <a:t>Moana</a:t>
                      </a:r>
                      <a:endParaRPr lang="en-US" sz="1400" dirty="0">
                        <a:latin typeface="Arial"/>
                        <a:ea typeface="ＭＳ 明朝"/>
                        <a:cs typeface="Arial"/>
                      </a:endParaRPr>
                    </a:p>
                  </a:txBody>
                  <a:tcPr marL="68580" marR="68580" marT="0" marB="0"/>
                </a:tc>
                <a:tc>
                  <a:txBody>
                    <a:bodyPr/>
                    <a:lstStyle/>
                    <a:p>
                      <a:r>
                        <a:rPr lang="en-US" sz="1500" dirty="0" smtClean="0">
                          <a:latin typeface="Arial"/>
                          <a:cs typeface="Arial"/>
                        </a:rPr>
                        <a:t>53</a:t>
                      </a:r>
                      <a:endParaRPr lang="en-US" sz="1500" dirty="0">
                        <a:latin typeface="Arial"/>
                        <a:cs typeface="Arial"/>
                      </a:endParaRPr>
                    </a:p>
                  </a:txBody>
                  <a:tcPr marT="48986" marB="48986"/>
                </a:tc>
                <a:tc>
                  <a:txBody>
                    <a:bodyPr/>
                    <a:lstStyle/>
                    <a:p>
                      <a:r>
                        <a:rPr lang="en-US" sz="1500" dirty="0" smtClean="0">
                          <a:latin typeface="Arial"/>
                          <a:cs typeface="Arial"/>
                        </a:rPr>
                        <a:t>F</a:t>
                      </a:r>
                      <a:endParaRPr lang="en-US" sz="1500" dirty="0">
                        <a:latin typeface="Arial"/>
                        <a:cs typeface="Arial"/>
                      </a:endParaRPr>
                    </a:p>
                  </a:txBody>
                  <a:tcPr marT="48986" marB="48986"/>
                </a:tc>
                <a:tc>
                  <a:txBody>
                    <a:bodyPr/>
                    <a:lstStyle/>
                    <a:p>
                      <a:r>
                        <a:rPr lang="en-US" sz="1500" dirty="0" smtClean="0">
                          <a:latin typeface="Arial"/>
                          <a:cs typeface="Arial"/>
                        </a:rPr>
                        <a:t>Big Island</a:t>
                      </a:r>
                      <a:endParaRPr lang="en-US" sz="1500" dirty="0">
                        <a:latin typeface="Arial"/>
                        <a:cs typeface="Arial"/>
                      </a:endParaRPr>
                    </a:p>
                  </a:txBody>
                  <a:tcPr marT="48986" marB="48986"/>
                </a:tc>
                <a:tc>
                  <a:txBody>
                    <a:bodyPr/>
                    <a:lstStyle/>
                    <a:p>
                      <a:r>
                        <a:rPr lang="en-US" sz="1500" dirty="0" smtClean="0">
                          <a:latin typeface="Arial"/>
                          <a:cs typeface="Arial"/>
                        </a:rPr>
                        <a:t>English,</a:t>
                      </a:r>
                      <a:r>
                        <a:rPr lang="en-US" sz="1500" baseline="0" dirty="0" smtClean="0">
                          <a:latin typeface="Arial"/>
                          <a:cs typeface="Arial"/>
                        </a:rPr>
                        <a:t> Pidgin</a:t>
                      </a:r>
                      <a:endParaRPr lang="en-US" sz="1500" dirty="0">
                        <a:latin typeface="Arial"/>
                        <a:cs typeface="Arial"/>
                      </a:endParaRPr>
                    </a:p>
                  </a:txBody>
                  <a:tcPr marT="48986" marB="48986"/>
                </a:tc>
                <a:tc>
                  <a:txBody>
                    <a:bodyPr/>
                    <a:lstStyle/>
                    <a:p>
                      <a:r>
                        <a:rPr lang="en-US" sz="1500" dirty="0" smtClean="0">
                          <a:latin typeface="Arial"/>
                          <a:cs typeface="Arial"/>
                        </a:rPr>
                        <a:t>English, Hawaiian, Pidgin</a:t>
                      </a:r>
                      <a:endParaRPr lang="en-US" sz="1500" dirty="0">
                        <a:latin typeface="Arial"/>
                        <a:cs typeface="Arial"/>
                      </a:endParaRPr>
                    </a:p>
                  </a:txBody>
                  <a:tcPr marT="48986" marB="48986"/>
                </a:tc>
              </a:tr>
              <a:tr h="593005">
                <a:tc>
                  <a:txBody>
                    <a:bodyPr/>
                    <a:lstStyle/>
                    <a:p>
                      <a:r>
                        <a:rPr lang="en-US" sz="1500" dirty="0" smtClean="0">
                          <a:latin typeface="Arial"/>
                          <a:cs typeface="Arial"/>
                        </a:rPr>
                        <a:t>Gina</a:t>
                      </a:r>
                    </a:p>
                  </a:txBody>
                  <a:tcPr/>
                </a:tc>
                <a:tc>
                  <a:txBody>
                    <a:bodyPr/>
                    <a:lstStyle/>
                    <a:p>
                      <a:r>
                        <a:rPr lang="en-US" sz="1500" dirty="0" smtClean="0">
                          <a:latin typeface="Arial"/>
                          <a:cs typeface="Arial"/>
                        </a:rPr>
                        <a:t>20</a:t>
                      </a:r>
                      <a:endParaRPr lang="en-US" sz="1500" dirty="0">
                        <a:latin typeface="Arial"/>
                        <a:cs typeface="Arial"/>
                      </a:endParaRPr>
                    </a:p>
                  </a:txBody>
                  <a:tcPr/>
                </a:tc>
                <a:tc>
                  <a:txBody>
                    <a:bodyPr/>
                    <a:lstStyle/>
                    <a:p>
                      <a:r>
                        <a:rPr lang="en-US" sz="1500" dirty="0" smtClean="0">
                          <a:latin typeface="Arial"/>
                          <a:cs typeface="Arial"/>
                        </a:rPr>
                        <a:t>F</a:t>
                      </a:r>
                      <a:endParaRPr lang="en-US" sz="1500" dirty="0">
                        <a:latin typeface="Arial"/>
                        <a:cs typeface="Arial"/>
                      </a:endParaRPr>
                    </a:p>
                  </a:txBody>
                  <a:tcPr/>
                </a:tc>
                <a:tc>
                  <a:txBody>
                    <a:bodyPr/>
                    <a:lstStyle/>
                    <a:p>
                      <a:r>
                        <a:rPr lang="en-US" sz="1500" dirty="0" smtClean="0">
                          <a:latin typeface="Arial"/>
                          <a:cs typeface="Arial"/>
                        </a:rPr>
                        <a:t>Maui</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English, Hawaiian, Pidgin, Samoan, Spanish</a:t>
                      </a:r>
                      <a:r>
                        <a:rPr lang="en-US" sz="1500" dirty="0" smtClean="0">
                          <a:latin typeface="Arial"/>
                          <a:cs typeface="Arial"/>
                        </a:rPr>
                        <a:t> </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Cantonese, English, Hawaiian, Japanese, Pidgin</a:t>
                      </a:r>
                      <a:r>
                        <a:rPr lang="en-US" sz="1500" dirty="0" smtClean="0">
                          <a:latin typeface="Arial"/>
                          <a:cs typeface="Arial"/>
                        </a:rPr>
                        <a:t> </a:t>
                      </a:r>
                      <a:endParaRPr lang="en-US" sz="1500" dirty="0">
                        <a:latin typeface="Arial"/>
                        <a:cs typeface="Arial"/>
                      </a:endParaRPr>
                    </a:p>
                  </a:txBody>
                  <a:tcPr/>
                </a:tc>
              </a:tr>
              <a:tr h="533933">
                <a:tc>
                  <a:txBody>
                    <a:bodyPr/>
                    <a:lstStyle/>
                    <a:p>
                      <a:r>
                        <a:rPr lang="en-US" sz="1500" dirty="0" smtClean="0">
                          <a:latin typeface="Arial"/>
                          <a:cs typeface="Arial"/>
                        </a:rPr>
                        <a:t>George</a:t>
                      </a:r>
                    </a:p>
                  </a:txBody>
                  <a:tcPr marT="48986" marB="48986"/>
                </a:tc>
                <a:tc>
                  <a:txBody>
                    <a:bodyPr/>
                    <a:lstStyle/>
                    <a:p>
                      <a:r>
                        <a:rPr lang="en-US" sz="1500" dirty="0" smtClean="0">
                          <a:latin typeface="Arial"/>
                          <a:cs typeface="Arial"/>
                        </a:rPr>
                        <a:t>63</a:t>
                      </a:r>
                      <a:endParaRPr lang="en-US" sz="1500" dirty="0">
                        <a:latin typeface="Arial"/>
                        <a:cs typeface="Arial"/>
                      </a:endParaRPr>
                    </a:p>
                  </a:txBody>
                  <a:tcPr marT="48986" marB="48986"/>
                </a:tc>
                <a:tc>
                  <a:txBody>
                    <a:bodyPr/>
                    <a:lstStyle/>
                    <a:p>
                      <a:r>
                        <a:rPr lang="en-US" sz="1500" dirty="0" smtClean="0">
                          <a:latin typeface="Arial"/>
                          <a:cs typeface="Arial"/>
                        </a:rPr>
                        <a:t>M</a:t>
                      </a:r>
                      <a:endParaRPr lang="en-US" sz="1500" dirty="0">
                        <a:latin typeface="Arial"/>
                        <a:cs typeface="Arial"/>
                      </a:endParaRPr>
                    </a:p>
                  </a:txBody>
                  <a:tcPr marT="48986" marB="48986"/>
                </a:tc>
                <a:tc>
                  <a:txBody>
                    <a:bodyPr/>
                    <a:lstStyle/>
                    <a:p>
                      <a:r>
                        <a:rPr lang="en-US" sz="1500" dirty="0" smtClean="0">
                          <a:latin typeface="Arial"/>
                          <a:cs typeface="Arial"/>
                        </a:rPr>
                        <a:t>Maui</a:t>
                      </a:r>
                      <a:endParaRPr lang="en-US" sz="1500" dirty="0">
                        <a:latin typeface="Arial"/>
                        <a:cs typeface="Arial"/>
                      </a:endParaRPr>
                    </a:p>
                  </a:txBody>
                  <a:tcPr marT="48986" marB="48986"/>
                </a:tc>
                <a:tc>
                  <a:txBody>
                    <a:bodyPr/>
                    <a:lstStyle/>
                    <a:p>
                      <a:r>
                        <a:rPr lang="en-US" sz="1500" dirty="0" smtClean="0">
                          <a:latin typeface="Arial"/>
                          <a:cs typeface="Arial"/>
                        </a:rPr>
                        <a:t>English, Hawaiian, Pidgin</a:t>
                      </a:r>
                      <a:endParaRPr lang="en-US" sz="1500" dirty="0">
                        <a:latin typeface="Arial"/>
                        <a:cs typeface="Arial"/>
                      </a:endParaRPr>
                    </a:p>
                  </a:txBody>
                  <a:tcPr marT="48986" marB="48986"/>
                </a:tc>
                <a:tc>
                  <a:txBody>
                    <a:bodyPr/>
                    <a:lstStyle/>
                    <a:p>
                      <a:r>
                        <a:rPr lang="en-US" sz="1500" dirty="0" smtClean="0">
                          <a:latin typeface="Arial"/>
                          <a:cs typeface="Arial"/>
                        </a:rPr>
                        <a:t>English, Hawaiian,</a:t>
                      </a:r>
                      <a:r>
                        <a:rPr lang="en-US" sz="1500" baseline="0" dirty="0" smtClean="0">
                          <a:latin typeface="Arial"/>
                          <a:cs typeface="Arial"/>
                        </a:rPr>
                        <a:t> </a:t>
                      </a:r>
                      <a:r>
                        <a:rPr lang="en-US" sz="1500" dirty="0" smtClean="0">
                          <a:latin typeface="Arial"/>
                          <a:cs typeface="Arial"/>
                        </a:rPr>
                        <a:t>Pidgin</a:t>
                      </a:r>
                      <a:endParaRPr lang="en-US" sz="1500" dirty="0">
                        <a:latin typeface="Arial"/>
                        <a:cs typeface="Arial"/>
                      </a:endParaRPr>
                    </a:p>
                  </a:txBody>
                  <a:tcPr marT="48986" marB="48986"/>
                </a:tc>
              </a:tr>
              <a:tr h="555173">
                <a:tc>
                  <a:txBody>
                    <a:bodyPr/>
                    <a:lstStyle/>
                    <a:p>
                      <a:pPr marL="0" marR="0">
                        <a:spcBef>
                          <a:spcPts val="10"/>
                        </a:spcBef>
                        <a:spcAft>
                          <a:spcPts val="10"/>
                        </a:spcAft>
                        <a:tabLst>
                          <a:tab pos="2743200" algn="ctr"/>
                          <a:tab pos="5486400" algn="r"/>
                          <a:tab pos="400050" algn="ctr"/>
                          <a:tab pos="5486400" algn="r"/>
                        </a:tabLst>
                      </a:pPr>
                      <a:r>
                        <a:rPr lang="en-US" sz="1500" dirty="0" err="1">
                          <a:latin typeface="Arial"/>
                          <a:ea typeface="ＭＳ 明朝"/>
                          <a:cs typeface="Arial"/>
                        </a:rPr>
                        <a:t>Krysta</a:t>
                      </a:r>
                      <a:endParaRPr lang="en-US" sz="1500" dirty="0">
                        <a:latin typeface="Arial"/>
                        <a:ea typeface="ＭＳ 明朝"/>
                        <a:cs typeface="Arial"/>
                      </a:endParaRPr>
                    </a:p>
                  </a:txBody>
                  <a:tcPr marL="68580" marR="68580" marT="0" marB="0"/>
                </a:tc>
                <a:tc>
                  <a:txBody>
                    <a:bodyPr/>
                    <a:lstStyle/>
                    <a:p>
                      <a:r>
                        <a:rPr lang="en-US" sz="1500" dirty="0" smtClean="0">
                          <a:latin typeface="Arial"/>
                          <a:cs typeface="Arial"/>
                        </a:rPr>
                        <a:t>20</a:t>
                      </a:r>
                      <a:endParaRPr lang="en-US" sz="1500" dirty="0">
                        <a:latin typeface="Arial"/>
                        <a:cs typeface="Arial"/>
                      </a:endParaRPr>
                    </a:p>
                  </a:txBody>
                  <a:tcPr marT="48986" marB="48986"/>
                </a:tc>
                <a:tc>
                  <a:txBody>
                    <a:bodyPr/>
                    <a:lstStyle/>
                    <a:p>
                      <a:r>
                        <a:rPr lang="en-US" sz="1500" dirty="0" smtClean="0">
                          <a:latin typeface="Arial"/>
                          <a:cs typeface="Arial"/>
                        </a:rPr>
                        <a:t>F</a:t>
                      </a:r>
                      <a:endParaRPr lang="en-US" sz="1500" dirty="0">
                        <a:latin typeface="Arial"/>
                        <a:cs typeface="Arial"/>
                      </a:endParaRPr>
                    </a:p>
                  </a:txBody>
                  <a:tcPr marT="48986" marB="48986"/>
                </a:tc>
                <a:tc>
                  <a:txBody>
                    <a:bodyPr/>
                    <a:lstStyle/>
                    <a:p>
                      <a:r>
                        <a:rPr lang="en-US" sz="1500" dirty="0" smtClean="0">
                          <a:latin typeface="Arial"/>
                          <a:cs typeface="Arial"/>
                        </a:rPr>
                        <a:t>Molokai</a:t>
                      </a:r>
                      <a:endParaRPr lang="en-US" sz="1500" dirty="0">
                        <a:latin typeface="Arial"/>
                        <a:cs typeface="Arial"/>
                      </a:endParaRPr>
                    </a:p>
                  </a:txBody>
                  <a:tcPr marT="48986" marB="48986"/>
                </a:tc>
                <a:tc>
                  <a:txBody>
                    <a:bodyPr/>
                    <a:lstStyle/>
                    <a:p>
                      <a:r>
                        <a:rPr lang="en-US" sz="1500" dirty="0" smtClean="0">
                          <a:latin typeface="Arial"/>
                          <a:cs typeface="Arial"/>
                        </a:rPr>
                        <a:t>English,</a:t>
                      </a:r>
                      <a:r>
                        <a:rPr lang="en-US" sz="1500" baseline="0" dirty="0" smtClean="0">
                          <a:latin typeface="Arial"/>
                          <a:cs typeface="Arial"/>
                        </a:rPr>
                        <a:t> Hawaiian, Pidgin, </a:t>
                      </a:r>
                      <a:r>
                        <a:rPr lang="en-US" sz="1500" baseline="0" dirty="0" err="1" smtClean="0">
                          <a:latin typeface="Arial"/>
                          <a:cs typeface="Arial"/>
                        </a:rPr>
                        <a:t>Moke</a:t>
                      </a:r>
                      <a:endParaRPr lang="en-US" sz="1500" dirty="0">
                        <a:latin typeface="Arial"/>
                        <a:cs typeface="Arial"/>
                      </a:endParaRPr>
                    </a:p>
                  </a:txBody>
                  <a:tcPr marT="48986" marB="48986"/>
                </a:tc>
                <a:tc>
                  <a:txBody>
                    <a:bodyPr/>
                    <a:lstStyle/>
                    <a:p>
                      <a:r>
                        <a:rPr lang="en-US" sz="1500" dirty="0" smtClean="0">
                          <a:latin typeface="Arial"/>
                          <a:cs typeface="Arial"/>
                        </a:rPr>
                        <a:t>English, Hawaiian, Ilocano,</a:t>
                      </a:r>
                      <a:r>
                        <a:rPr lang="en-US" sz="1500" baseline="0" dirty="0" smtClean="0">
                          <a:latin typeface="Arial"/>
                          <a:cs typeface="Arial"/>
                        </a:rPr>
                        <a:t> </a:t>
                      </a:r>
                      <a:r>
                        <a:rPr lang="en-US" sz="1500" dirty="0" smtClean="0">
                          <a:latin typeface="Arial"/>
                          <a:cs typeface="Arial"/>
                        </a:rPr>
                        <a:t>Pidgin</a:t>
                      </a:r>
                      <a:endParaRPr lang="en-US" sz="1500" dirty="0">
                        <a:latin typeface="Arial"/>
                        <a:cs typeface="Arial"/>
                      </a:endParaRPr>
                    </a:p>
                  </a:txBody>
                  <a:tcPr marT="48986" marB="48986"/>
                </a:tc>
              </a:tr>
              <a:tr h="527651">
                <a:tc>
                  <a:txBody>
                    <a:bodyPr/>
                    <a:lstStyle/>
                    <a:p>
                      <a:r>
                        <a:rPr lang="en-US" sz="1500" dirty="0" err="1" smtClean="0">
                          <a:latin typeface="Arial"/>
                          <a:cs typeface="Arial"/>
                        </a:rPr>
                        <a:t>Pualei</a:t>
                      </a:r>
                      <a:endParaRPr lang="en-US" sz="1500" dirty="0" smtClean="0">
                        <a:latin typeface="Arial"/>
                        <a:cs typeface="Arial"/>
                      </a:endParaRPr>
                    </a:p>
                  </a:txBody>
                  <a:tcPr/>
                </a:tc>
                <a:tc>
                  <a:txBody>
                    <a:bodyPr/>
                    <a:lstStyle/>
                    <a:p>
                      <a:r>
                        <a:rPr lang="en-US" sz="1500" dirty="0" smtClean="0">
                          <a:latin typeface="Arial"/>
                          <a:cs typeface="Arial"/>
                        </a:rPr>
                        <a:t>21</a:t>
                      </a:r>
                      <a:endParaRPr lang="en-US" sz="1500" dirty="0">
                        <a:latin typeface="Arial"/>
                        <a:cs typeface="Arial"/>
                      </a:endParaRPr>
                    </a:p>
                  </a:txBody>
                  <a:tcPr/>
                </a:tc>
                <a:tc>
                  <a:txBody>
                    <a:bodyPr/>
                    <a:lstStyle/>
                    <a:p>
                      <a:r>
                        <a:rPr lang="en-US" sz="1500" dirty="0" smtClean="0">
                          <a:latin typeface="Arial"/>
                          <a:cs typeface="Arial"/>
                        </a:rPr>
                        <a:t>F</a:t>
                      </a:r>
                      <a:endParaRPr lang="en-US" sz="1500" dirty="0">
                        <a:latin typeface="Arial"/>
                        <a:cs typeface="Arial"/>
                      </a:endParaRPr>
                    </a:p>
                  </a:txBody>
                  <a:tcPr/>
                </a:tc>
                <a:tc>
                  <a:txBody>
                    <a:bodyPr/>
                    <a:lstStyle/>
                    <a:p>
                      <a:r>
                        <a:rPr kumimoji="0" lang="en-US" sz="1500" kern="1200" dirty="0" err="1" smtClean="0">
                          <a:solidFill>
                            <a:schemeClr val="dk1"/>
                          </a:solidFill>
                          <a:latin typeface="Arial"/>
                          <a:ea typeface="+mn-ea"/>
                          <a:cs typeface="Arial"/>
                        </a:rPr>
                        <a:t>Moloka’i</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English, Hawaiian, Pidgin</a:t>
                      </a:r>
                      <a:r>
                        <a:rPr lang="en-US" sz="1500" dirty="0" smtClean="0">
                          <a:latin typeface="Arial"/>
                          <a:cs typeface="Arial"/>
                        </a:rPr>
                        <a:t> </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English, Hawaiian, Pidgin</a:t>
                      </a:r>
                      <a:r>
                        <a:rPr lang="en-US" sz="1500" dirty="0" smtClean="0">
                          <a:latin typeface="Arial"/>
                          <a:cs typeface="Arial"/>
                        </a:rPr>
                        <a:t> </a:t>
                      </a:r>
                      <a:endParaRPr lang="en-US" sz="1500" dirty="0">
                        <a:latin typeface="Arial"/>
                        <a:cs typeface="Arial"/>
                      </a:endParaRPr>
                    </a:p>
                  </a:txBody>
                  <a:tcPr/>
                </a:tc>
              </a:tr>
              <a:tr h="548640">
                <a:tc>
                  <a:txBody>
                    <a:bodyPr/>
                    <a:lstStyle/>
                    <a:p>
                      <a:r>
                        <a:rPr lang="en-US" sz="1500" dirty="0" smtClean="0">
                          <a:latin typeface="Arial"/>
                          <a:cs typeface="Arial"/>
                        </a:rPr>
                        <a:t>Jim</a:t>
                      </a:r>
                    </a:p>
                  </a:txBody>
                  <a:tcPr/>
                </a:tc>
                <a:tc>
                  <a:txBody>
                    <a:bodyPr/>
                    <a:lstStyle/>
                    <a:p>
                      <a:r>
                        <a:rPr lang="en-US" sz="1500" dirty="0" smtClean="0">
                          <a:latin typeface="Arial"/>
                          <a:cs typeface="Arial"/>
                        </a:rPr>
                        <a:t>19</a:t>
                      </a:r>
                      <a:endParaRPr lang="en-US" sz="1500" dirty="0">
                        <a:latin typeface="Arial"/>
                        <a:cs typeface="Arial"/>
                      </a:endParaRPr>
                    </a:p>
                  </a:txBody>
                  <a:tcPr/>
                </a:tc>
                <a:tc>
                  <a:txBody>
                    <a:bodyPr/>
                    <a:lstStyle/>
                    <a:p>
                      <a:r>
                        <a:rPr lang="en-US" sz="1500" dirty="0" smtClean="0">
                          <a:latin typeface="Arial"/>
                          <a:cs typeface="Arial"/>
                        </a:rPr>
                        <a:t>M</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Oahu</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English, Hawaiian, Pidgin</a:t>
                      </a:r>
                      <a:r>
                        <a:rPr lang="en-US" sz="1500" dirty="0" smtClean="0">
                          <a:latin typeface="Arial"/>
                          <a:cs typeface="Arial"/>
                        </a:rPr>
                        <a:t> </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Cantonese, English, Filipino, Hawaiian, Pidgin</a:t>
                      </a:r>
                      <a:r>
                        <a:rPr lang="en-US" sz="1500" dirty="0" smtClean="0">
                          <a:latin typeface="Arial"/>
                          <a:cs typeface="Arial"/>
                        </a:rPr>
                        <a:t> </a:t>
                      </a:r>
                      <a:endParaRPr lang="en-US" sz="1500" dirty="0">
                        <a:latin typeface="Arial"/>
                        <a:cs typeface="Arial"/>
                      </a:endParaRPr>
                    </a:p>
                  </a:txBody>
                  <a:tcPr/>
                </a:tc>
              </a:tr>
              <a:tr h="502525">
                <a:tc>
                  <a:txBody>
                    <a:bodyPr/>
                    <a:lstStyle/>
                    <a:p>
                      <a:pPr marL="0" marR="0">
                        <a:spcBef>
                          <a:spcPts val="10"/>
                        </a:spcBef>
                        <a:spcAft>
                          <a:spcPts val="10"/>
                        </a:spcAft>
                        <a:tabLst>
                          <a:tab pos="2743200" algn="ctr"/>
                          <a:tab pos="5486400" algn="r"/>
                          <a:tab pos="400050" algn="ctr"/>
                          <a:tab pos="5486400" algn="r"/>
                        </a:tabLst>
                      </a:pPr>
                      <a:r>
                        <a:rPr lang="en-US" sz="1500" dirty="0" smtClean="0">
                          <a:latin typeface="Arial"/>
                          <a:ea typeface="ＭＳ 明朝"/>
                          <a:cs typeface="Arial"/>
                        </a:rPr>
                        <a:t>Kathy</a:t>
                      </a:r>
                      <a:endParaRPr lang="en-US" sz="1500" dirty="0">
                        <a:latin typeface="Arial"/>
                        <a:ea typeface="ＭＳ 明朝"/>
                        <a:cs typeface="Arial"/>
                      </a:endParaRPr>
                    </a:p>
                  </a:txBody>
                  <a:tcPr marL="68580" marR="68580" marT="0" marB="0"/>
                </a:tc>
                <a:tc>
                  <a:txBody>
                    <a:bodyPr/>
                    <a:lstStyle/>
                    <a:p>
                      <a:r>
                        <a:rPr lang="en-US" sz="1500" dirty="0" smtClean="0">
                          <a:latin typeface="Arial"/>
                          <a:cs typeface="Arial"/>
                        </a:rPr>
                        <a:t>21</a:t>
                      </a:r>
                      <a:endParaRPr lang="en-US" sz="1500" dirty="0">
                        <a:latin typeface="Arial"/>
                        <a:cs typeface="Arial"/>
                      </a:endParaRPr>
                    </a:p>
                  </a:txBody>
                  <a:tcPr marT="48986" marB="48986"/>
                </a:tc>
                <a:tc>
                  <a:txBody>
                    <a:bodyPr/>
                    <a:lstStyle/>
                    <a:p>
                      <a:r>
                        <a:rPr lang="en-US" sz="1500" dirty="0" smtClean="0">
                          <a:latin typeface="Arial"/>
                          <a:cs typeface="Arial"/>
                        </a:rPr>
                        <a:t>F</a:t>
                      </a:r>
                      <a:endParaRPr lang="en-US" sz="1500" dirty="0">
                        <a:latin typeface="Arial"/>
                        <a:cs typeface="Arial"/>
                      </a:endParaRPr>
                    </a:p>
                  </a:txBody>
                  <a:tcPr marT="48986" marB="48986"/>
                </a:tc>
                <a:tc>
                  <a:txBody>
                    <a:bodyPr/>
                    <a:lstStyle/>
                    <a:p>
                      <a:r>
                        <a:rPr lang="en-US" sz="1500" dirty="0" smtClean="0">
                          <a:latin typeface="Arial"/>
                          <a:cs typeface="Arial"/>
                        </a:rPr>
                        <a:t>Oahu</a:t>
                      </a:r>
                      <a:endParaRPr lang="en-US" sz="1500" dirty="0">
                        <a:latin typeface="Arial"/>
                        <a:cs typeface="Arial"/>
                      </a:endParaRPr>
                    </a:p>
                  </a:txBody>
                  <a:tcPr marT="48986" marB="48986"/>
                </a:tc>
                <a:tc>
                  <a:txBody>
                    <a:bodyPr/>
                    <a:lstStyle/>
                    <a:p>
                      <a:r>
                        <a:rPr lang="en-US" sz="1500" dirty="0" smtClean="0">
                          <a:latin typeface="Arial"/>
                          <a:cs typeface="Arial"/>
                        </a:rPr>
                        <a:t>English,</a:t>
                      </a:r>
                      <a:r>
                        <a:rPr lang="en-US" sz="1500" baseline="0" dirty="0" smtClean="0">
                          <a:latin typeface="Arial"/>
                          <a:cs typeface="Arial"/>
                        </a:rPr>
                        <a:t> H</a:t>
                      </a:r>
                      <a:r>
                        <a:rPr lang="en-US" sz="1500" dirty="0" smtClean="0">
                          <a:latin typeface="Arial"/>
                          <a:cs typeface="Arial"/>
                        </a:rPr>
                        <a:t>awaiian, </a:t>
                      </a:r>
                      <a:r>
                        <a:rPr lang="en-US" sz="1500" dirty="0" err="1" smtClean="0">
                          <a:latin typeface="Arial"/>
                          <a:cs typeface="Arial"/>
                        </a:rPr>
                        <a:t>PIdgin</a:t>
                      </a:r>
                      <a:endParaRPr lang="en-US" sz="1500" dirty="0">
                        <a:latin typeface="Arial"/>
                        <a:cs typeface="Arial"/>
                      </a:endParaRPr>
                    </a:p>
                  </a:txBody>
                  <a:tcPr marT="48986" marB="48986"/>
                </a:tc>
                <a:tc>
                  <a:txBody>
                    <a:bodyPr/>
                    <a:lstStyle/>
                    <a:p>
                      <a:r>
                        <a:rPr lang="en-US" sz="1300" dirty="0" smtClean="0">
                          <a:latin typeface="Arial"/>
                          <a:cs typeface="Arial"/>
                        </a:rPr>
                        <a:t>English, Hawaiian,</a:t>
                      </a:r>
                      <a:r>
                        <a:rPr lang="en-US" sz="1300" baseline="0" dirty="0" smtClean="0">
                          <a:latin typeface="Arial"/>
                          <a:cs typeface="Arial"/>
                        </a:rPr>
                        <a:t> Japanese, </a:t>
                      </a:r>
                      <a:r>
                        <a:rPr lang="en-US" sz="1300" dirty="0" smtClean="0">
                          <a:latin typeface="Arial"/>
                          <a:cs typeface="Arial"/>
                        </a:rPr>
                        <a:t>Pidgin</a:t>
                      </a:r>
                      <a:endParaRPr lang="en-US" sz="1300" baseline="0" dirty="0" smtClean="0">
                        <a:latin typeface="Arial"/>
                        <a:cs typeface="Arial"/>
                      </a:endParaRPr>
                    </a:p>
                  </a:txBody>
                  <a:tcPr marT="48986" marB="48986"/>
                </a:tc>
              </a:tr>
              <a:tr h="496243">
                <a:tc>
                  <a:txBody>
                    <a:bodyPr/>
                    <a:lstStyle/>
                    <a:p>
                      <a:r>
                        <a:rPr lang="en-US" sz="1500" dirty="0" err="1" smtClean="0">
                          <a:latin typeface="Arial"/>
                          <a:cs typeface="Arial"/>
                        </a:rPr>
                        <a:t>Kaleo</a:t>
                      </a:r>
                      <a:endParaRPr lang="en-US" sz="1500" dirty="0" smtClean="0">
                        <a:latin typeface="Arial"/>
                        <a:cs typeface="Arial"/>
                      </a:endParaRPr>
                    </a:p>
                  </a:txBody>
                  <a:tcPr/>
                </a:tc>
                <a:tc>
                  <a:txBody>
                    <a:bodyPr/>
                    <a:lstStyle/>
                    <a:p>
                      <a:r>
                        <a:rPr lang="en-US" sz="1500" dirty="0" smtClean="0">
                          <a:latin typeface="Arial"/>
                          <a:cs typeface="Arial"/>
                        </a:rPr>
                        <a:t>42</a:t>
                      </a:r>
                      <a:endParaRPr lang="en-US" sz="1500" dirty="0">
                        <a:latin typeface="Arial"/>
                        <a:cs typeface="Arial"/>
                      </a:endParaRPr>
                    </a:p>
                  </a:txBody>
                  <a:tcPr/>
                </a:tc>
                <a:tc>
                  <a:txBody>
                    <a:bodyPr/>
                    <a:lstStyle/>
                    <a:p>
                      <a:r>
                        <a:rPr lang="en-US" sz="1500" dirty="0" smtClean="0">
                          <a:latin typeface="Arial"/>
                          <a:cs typeface="Arial"/>
                        </a:rPr>
                        <a:t>M</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Oahu</a:t>
                      </a:r>
                      <a:endParaRPr lang="en-US" sz="1500" dirty="0">
                        <a:latin typeface="Arial"/>
                        <a:cs typeface="Arial"/>
                      </a:endParaRPr>
                    </a:p>
                  </a:txBody>
                  <a:tcPr/>
                </a:tc>
                <a:tc>
                  <a:txBody>
                    <a:bodyPr/>
                    <a:lstStyle/>
                    <a:p>
                      <a:r>
                        <a:rPr kumimoji="0" lang="en-US" sz="1500" kern="1200" dirty="0" smtClean="0">
                          <a:solidFill>
                            <a:schemeClr val="dk1"/>
                          </a:solidFill>
                          <a:latin typeface="Arial"/>
                          <a:ea typeface="+mn-ea"/>
                          <a:cs typeface="Arial"/>
                        </a:rPr>
                        <a:t>English, Hawaiian, Pidgin</a:t>
                      </a:r>
                      <a:r>
                        <a:rPr lang="en-US" sz="1500" dirty="0" smtClean="0">
                          <a:latin typeface="Arial"/>
                          <a:cs typeface="Arial"/>
                        </a:rPr>
                        <a:t> </a:t>
                      </a:r>
                      <a:endParaRPr lang="en-US" sz="1500" dirty="0">
                        <a:latin typeface="Arial"/>
                        <a:cs typeface="Arial"/>
                      </a:endParaRPr>
                    </a:p>
                  </a:txBody>
                  <a:tcPr/>
                </a:tc>
                <a:tc>
                  <a:txBody>
                    <a:bodyPr/>
                    <a:lstStyle/>
                    <a:p>
                      <a:r>
                        <a:rPr kumimoji="0" lang="en-US" sz="1300" kern="1200" dirty="0" smtClean="0">
                          <a:solidFill>
                            <a:schemeClr val="dk1"/>
                          </a:solidFill>
                          <a:latin typeface="Arial"/>
                          <a:ea typeface="+mn-ea"/>
                          <a:cs typeface="Arial"/>
                        </a:rPr>
                        <a:t>English, Hawaiian, Japanese, Pidgin</a:t>
                      </a:r>
                      <a:r>
                        <a:rPr lang="en-US" sz="1300" dirty="0" smtClean="0">
                          <a:latin typeface="Arial"/>
                          <a:cs typeface="Arial"/>
                        </a:rPr>
                        <a:t> </a:t>
                      </a:r>
                      <a:endParaRPr lang="en-US" sz="1300" dirty="0">
                        <a:latin typeface="Arial"/>
                        <a:cs typeface="Arial"/>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
            <a:ext cx="8229600" cy="573858"/>
          </a:xfrm>
        </p:spPr>
        <p:txBody>
          <a:bodyPr>
            <a:normAutofit/>
          </a:bodyPr>
          <a:lstStyle/>
          <a:p>
            <a:r>
              <a:rPr lang="en-US" sz="3000" dirty="0" smtClean="0"/>
              <a:t>Japanese-identified participants</a:t>
            </a:r>
            <a:endParaRPr lang="en-US" sz="3000" dirty="0"/>
          </a:p>
        </p:txBody>
      </p:sp>
      <p:graphicFrame>
        <p:nvGraphicFramePr>
          <p:cNvPr id="5" name="Table 4"/>
          <p:cNvGraphicFramePr>
            <a:graphicFrameLocks noGrp="1"/>
          </p:cNvGraphicFramePr>
          <p:nvPr>
            <p:extLst>
              <p:ext uri="{D42A27DB-BD31-4B8C-83A1-F6EECF244321}">
                <p14:modId xmlns:p14="http://schemas.microsoft.com/office/powerpoint/2010/main" val="3456235636"/>
              </p:ext>
            </p:extLst>
          </p:nvPr>
        </p:nvGraphicFramePr>
        <p:xfrm>
          <a:off x="274194" y="757292"/>
          <a:ext cx="8629884" cy="6002634"/>
        </p:xfrm>
        <a:graphic>
          <a:graphicData uri="http://schemas.openxmlformats.org/drawingml/2006/table">
            <a:tbl>
              <a:tblPr firstRow="1" bandRow="1">
                <a:tableStyleId>{69012ECD-51FC-41F1-AA8D-1B2483CD663E}</a:tableStyleId>
              </a:tblPr>
              <a:tblGrid>
                <a:gridCol w="868806"/>
                <a:gridCol w="587375"/>
                <a:gridCol w="746125"/>
                <a:gridCol w="1063625"/>
                <a:gridCol w="2397125"/>
                <a:gridCol w="2966828"/>
              </a:tblGrid>
              <a:tr h="796752">
                <a:tc>
                  <a:txBody>
                    <a:bodyPr/>
                    <a:lstStyle/>
                    <a:p>
                      <a:r>
                        <a:rPr lang="en-US" sz="1800" dirty="0" smtClean="0"/>
                        <a:t>Name</a:t>
                      </a:r>
                      <a:endParaRPr lang="en-US" sz="1800" dirty="0"/>
                    </a:p>
                  </a:txBody>
                  <a:tcPr marT="48986" marB="48986"/>
                </a:tc>
                <a:tc>
                  <a:txBody>
                    <a:bodyPr/>
                    <a:lstStyle/>
                    <a:p>
                      <a:r>
                        <a:rPr lang="en-US" sz="1800" dirty="0" smtClean="0"/>
                        <a:t>Age</a:t>
                      </a:r>
                      <a:endParaRPr lang="en-US" sz="1800" dirty="0"/>
                    </a:p>
                  </a:txBody>
                  <a:tcPr marT="48986" marB="48986"/>
                </a:tc>
                <a:tc>
                  <a:txBody>
                    <a:bodyPr/>
                    <a:lstStyle/>
                    <a:p>
                      <a:r>
                        <a:rPr lang="en-US" sz="1800" dirty="0" smtClean="0"/>
                        <a:t>Gen </a:t>
                      </a:r>
                      <a:endParaRPr lang="en-US" sz="1800" dirty="0"/>
                    </a:p>
                  </a:txBody>
                  <a:tcPr marT="48986" marB="48986"/>
                </a:tc>
                <a:tc>
                  <a:txBody>
                    <a:bodyPr/>
                    <a:lstStyle/>
                    <a:p>
                      <a:r>
                        <a:rPr lang="en-US" sz="1800" dirty="0" smtClean="0"/>
                        <a:t>Island</a:t>
                      </a:r>
                      <a:endParaRPr lang="en-US" sz="1800" dirty="0"/>
                    </a:p>
                  </a:txBody>
                  <a:tcPr marT="48986" marB="48986"/>
                </a:tc>
                <a:tc>
                  <a:txBody>
                    <a:bodyPr/>
                    <a:lstStyle/>
                    <a:p>
                      <a:r>
                        <a:rPr lang="en-US" sz="1800" dirty="0" smtClean="0"/>
                        <a:t>Languages</a:t>
                      </a:r>
                      <a:endParaRPr lang="en-US" sz="1800" dirty="0"/>
                    </a:p>
                  </a:txBody>
                  <a:tcPr marT="48986" marB="48986"/>
                </a:tc>
                <a:tc>
                  <a:txBody>
                    <a:bodyPr/>
                    <a:lstStyle/>
                    <a:p>
                      <a:r>
                        <a:rPr lang="en-US" sz="1800" dirty="0" smtClean="0"/>
                        <a:t>Languages of past 2 gen</a:t>
                      </a:r>
                      <a:endParaRPr lang="en-US" sz="1800" dirty="0"/>
                    </a:p>
                  </a:txBody>
                  <a:tcPr marT="48986" marB="48986"/>
                </a:tc>
              </a:tr>
              <a:tr h="783771">
                <a:tc>
                  <a:txBody>
                    <a:bodyPr/>
                    <a:lstStyle/>
                    <a:p>
                      <a:pPr marL="0" marR="0">
                        <a:spcBef>
                          <a:spcPts val="0"/>
                        </a:spcBef>
                        <a:spcAft>
                          <a:spcPts val="0"/>
                        </a:spcAft>
                        <a:tabLst>
                          <a:tab pos="2743200" algn="ctr"/>
                          <a:tab pos="5486400" algn="r"/>
                          <a:tab pos="400050" algn="ctr"/>
                          <a:tab pos="5486400" algn="r"/>
                        </a:tabLst>
                      </a:pPr>
                      <a:r>
                        <a:rPr lang="en-US" sz="1400" dirty="0" err="1" smtClean="0">
                          <a:solidFill>
                            <a:schemeClr val="tx1"/>
                          </a:solidFill>
                          <a:latin typeface="Arial"/>
                          <a:ea typeface="ＭＳ 明朝"/>
                          <a:cs typeface="Arial"/>
                        </a:rPr>
                        <a:t>Jaci</a:t>
                      </a:r>
                      <a:endParaRPr lang="en-US" sz="1400" dirty="0">
                        <a:solidFill>
                          <a:schemeClr val="tx1"/>
                        </a:solidFill>
                        <a:latin typeface="Arial"/>
                        <a:ea typeface="ＭＳ 明朝"/>
                        <a:cs typeface="Arial"/>
                      </a:endParaRPr>
                    </a:p>
                  </a:txBody>
                  <a:tcPr marL="68580" marR="68580" marT="0" marB="0"/>
                </a:tc>
                <a:tc>
                  <a:txBody>
                    <a:bodyPr/>
                    <a:lstStyle/>
                    <a:p>
                      <a:r>
                        <a:rPr lang="en-US" sz="1400" dirty="0" smtClean="0">
                          <a:latin typeface="Arial"/>
                          <a:cs typeface="Arial"/>
                        </a:rPr>
                        <a:t>21</a:t>
                      </a:r>
                      <a:endParaRPr lang="en-US" sz="1400" dirty="0">
                        <a:latin typeface="Arial"/>
                        <a:cs typeface="Arial"/>
                      </a:endParaRPr>
                    </a:p>
                  </a:txBody>
                  <a:tcPr marT="48986" marB="48986"/>
                </a:tc>
                <a:tc>
                  <a:txBody>
                    <a:bodyPr/>
                    <a:lstStyle/>
                    <a:p>
                      <a:r>
                        <a:rPr lang="en-US" sz="1400" dirty="0" smtClean="0">
                          <a:latin typeface="Arial"/>
                          <a:cs typeface="Arial"/>
                        </a:rPr>
                        <a:t>F</a:t>
                      </a:r>
                      <a:endParaRPr lang="en-US" sz="1400" dirty="0">
                        <a:latin typeface="Arial"/>
                        <a:cs typeface="Arial"/>
                      </a:endParaRPr>
                    </a:p>
                  </a:txBody>
                  <a:tcPr marT="48986" marB="48986"/>
                </a:tc>
                <a:tc>
                  <a:txBody>
                    <a:bodyPr/>
                    <a:lstStyle/>
                    <a:p>
                      <a:r>
                        <a:rPr lang="en-US" sz="1400" dirty="0" smtClean="0">
                          <a:latin typeface="Arial"/>
                          <a:cs typeface="Arial"/>
                        </a:rPr>
                        <a:t>Big Island</a:t>
                      </a:r>
                      <a:endParaRPr lang="en-US" sz="1400" dirty="0">
                        <a:latin typeface="Arial"/>
                        <a:cs typeface="Arial"/>
                      </a:endParaRPr>
                    </a:p>
                  </a:txBody>
                  <a:tcPr marT="48986" marB="48986"/>
                </a:tc>
                <a:tc>
                  <a:txBody>
                    <a:bodyPr/>
                    <a:lstStyle/>
                    <a:p>
                      <a:r>
                        <a:rPr lang="en-US" sz="1400" dirty="0" smtClean="0">
                          <a:latin typeface="Arial"/>
                          <a:cs typeface="Arial"/>
                        </a:rPr>
                        <a:t>English, Hawaiian, Japanese, Korean, Pidgin</a:t>
                      </a:r>
                      <a:endParaRPr lang="en-US" sz="1400" dirty="0">
                        <a:latin typeface="Arial"/>
                        <a:cs typeface="Arial"/>
                      </a:endParaRPr>
                    </a:p>
                  </a:txBody>
                  <a:tcPr marT="48986" marB="48986"/>
                </a:tc>
                <a:tc>
                  <a:txBody>
                    <a:bodyPr/>
                    <a:lstStyle/>
                    <a:p>
                      <a:r>
                        <a:rPr lang="en-US" sz="1400" dirty="0" smtClean="0">
                          <a:latin typeface="Arial"/>
                          <a:cs typeface="Arial"/>
                        </a:rPr>
                        <a:t>Cantonese, English,</a:t>
                      </a:r>
                      <a:r>
                        <a:rPr lang="en-US" sz="1400" baseline="0" dirty="0" smtClean="0">
                          <a:latin typeface="Arial"/>
                          <a:cs typeface="Arial"/>
                        </a:rPr>
                        <a:t> Hawaiian, Japanese, Pidgin, Portuguese</a:t>
                      </a:r>
                      <a:endParaRPr lang="en-US" sz="1400" dirty="0">
                        <a:latin typeface="Arial"/>
                        <a:cs typeface="Arial"/>
                      </a:endParaRPr>
                    </a:p>
                  </a:txBody>
                  <a:tcPr marT="48986" marB="48986"/>
                </a:tc>
              </a:tr>
              <a:tr h="461610">
                <a:tc>
                  <a:txBody>
                    <a:bodyPr/>
                    <a:lstStyle/>
                    <a:p>
                      <a:r>
                        <a:rPr lang="en-US" sz="1400" dirty="0" smtClean="0">
                          <a:latin typeface="Arial"/>
                          <a:cs typeface="Arial"/>
                        </a:rPr>
                        <a:t>Wally</a:t>
                      </a:r>
                      <a:endParaRPr lang="en-US" sz="1400" dirty="0">
                        <a:latin typeface="Arial"/>
                        <a:cs typeface="Arial"/>
                      </a:endParaRPr>
                    </a:p>
                  </a:txBody>
                  <a:tcPr/>
                </a:tc>
                <a:tc>
                  <a:txBody>
                    <a:bodyPr/>
                    <a:lstStyle/>
                    <a:p>
                      <a:r>
                        <a:rPr lang="en-US" sz="1400" dirty="0" smtClean="0">
                          <a:latin typeface="Arial"/>
                          <a:cs typeface="Arial"/>
                        </a:rPr>
                        <a:t>70</a:t>
                      </a:r>
                      <a:endParaRPr lang="en-US" sz="1400" dirty="0">
                        <a:latin typeface="Arial"/>
                        <a:cs typeface="Arial"/>
                      </a:endParaRPr>
                    </a:p>
                  </a:txBody>
                  <a:tcPr/>
                </a:tc>
                <a:tc>
                  <a:txBody>
                    <a:bodyPr/>
                    <a:lstStyle/>
                    <a:p>
                      <a:r>
                        <a:rPr lang="en-US" sz="1400" dirty="0" smtClean="0">
                          <a:latin typeface="Arial"/>
                          <a:cs typeface="Arial"/>
                        </a:rPr>
                        <a:t>M</a:t>
                      </a:r>
                      <a:endParaRPr lang="en-US" sz="14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Big Island</a:t>
                      </a:r>
                    </a:p>
                  </a:txBody>
                  <a:tcPr/>
                </a:tc>
                <a:tc>
                  <a:txBody>
                    <a:bodyPr/>
                    <a:lstStyle/>
                    <a:p>
                      <a:r>
                        <a:rPr kumimoji="0" lang="en-US" sz="1400" kern="1200" dirty="0" smtClean="0">
                          <a:solidFill>
                            <a:schemeClr val="dk1"/>
                          </a:solidFill>
                          <a:latin typeface="Arial"/>
                          <a:ea typeface="+mn-ea"/>
                          <a:cs typeface="Arial"/>
                        </a:rPr>
                        <a:t>English,</a:t>
                      </a:r>
                      <a:r>
                        <a:rPr kumimoji="0" lang="en-US" sz="1400" kern="1200" baseline="0" dirty="0" smtClean="0">
                          <a:solidFill>
                            <a:schemeClr val="dk1"/>
                          </a:solidFill>
                          <a:latin typeface="Arial"/>
                          <a:ea typeface="+mn-ea"/>
                          <a:cs typeface="Arial"/>
                        </a:rPr>
                        <a:t> </a:t>
                      </a:r>
                      <a:r>
                        <a:rPr kumimoji="0" lang="en-US" sz="1400" kern="1200" dirty="0" smtClean="0">
                          <a:solidFill>
                            <a:schemeClr val="dk1"/>
                          </a:solidFill>
                          <a:latin typeface="Arial"/>
                          <a:ea typeface="+mn-ea"/>
                          <a:cs typeface="Arial"/>
                        </a:rPr>
                        <a:t>Pidgin</a:t>
                      </a:r>
                      <a:endParaRPr lang="en-US" sz="1400" dirty="0">
                        <a:latin typeface="Arial"/>
                        <a:cs typeface="Arial"/>
                      </a:endParaRPr>
                    </a:p>
                  </a:txBody>
                  <a:tcPr/>
                </a:tc>
                <a:tc>
                  <a:txBody>
                    <a:bodyPr/>
                    <a:lstStyle/>
                    <a:p>
                      <a:r>
                        <a:rPr kumimoji="0" lang="en-US" sz="1400" kern="1200" dirty="0" smtClean="0">
                          <a:solidFill>
                            <a:schemeClr val="dk1"/>
                          </a:solidFill>
                          <a:latin typeface="Arial"/>
                          <a:ea typeface="+mn-ea"/>
                          <a:cs typeface="Arial"/>
                        </a:rPr>
                        <a:t>English, Japanese, Pidgin</a:t>
                      </a:r>
                      <a:r>
                        <a:rPr lang="en-US" sz="1400" dirty="0" smtClean="0">
                          <a:latin typeface="Arial"/>
                          <a:cs typeface="Arial"/>
                        </a:rPr>
                        <a:t> </a:t>
                      </a:r>
                      <a:endParaRPr lang="en-US" sz="1400" dirty="0">
                        <a:latin typeface="Arial"/>
                        <a:cs typeface="Arial"/>
                      </a:endParaRPr>
                    </a:p>
                  </a:txBody>
                  <a:tcPr/>
                </a:tc>
              </a:tr>
              <a:tr h="548640">
                <a:tc>
                  <a:txBody>
                    <a:bodyPr/>
                    <a:lstStyle/>
                    <a:p>
                      <a:r>
                        <a:rPr lang="en-US" sz="1400" dirty="0" smtClean="0">
                          <a:solidFill>
                            <a:schemeClr val="tx1"/>
                          </a:solidFill>
                          <a:latin typeface="Arial"/>
                          <a:cs typeface="Arial"/>
                        </a:rPr>
                        <a:t>Chase</a:t>
                      </a:r>
                      <a:endParaRPr lang="en-US" sz="1400" dirty="0">
                        <a:solidFill>
                          <a:schemeClr val="tx1"/>
                        </a:solidFill>
                        <a:latin typeface="Arial"/>
                        <a:cs typeface="Arial"/>
                      </a:endParaRPr>
                    </a:p>
                  </a:txBody>
                  <a:tcPr/>
                </a:tc>
                <a:tc>
                  <a:txBody>
                    <a:bodyPr/>
                    <a:lstStyle/>
                    <a:p>
                      <a:r>
                        <a:rPr lang="en-US" sz="1400" dirty="0" smtClean="0">
                          <a:latin typeface="Arial"/>
                          <a:cs typeface="Arial"/>
                        </a:rPr>
                        <a:t>20</a:t>
                      </a:r>
                      <a:endParaRPr lang="en-US" sz="1400" dirty="0">
                        <a:latin typeface="Arial"/>
                        <a:cs typeface="Arial"/>
                      </a:endParaRPr>
                    </a:p>
                  </a:txBody>
                  <a:tcPr/>
                </a:tc>
                <a:tc>
                  <a:txBody>
                    <a:bodyPr/>
                    <a:lstStyle/>
                    <a:p>
                      <a:r>
                        <a:rPr lang="en-US" sz="1400" dirty="0" smtClean="0">
                          <a:latin typeface="Arial"/>
                          <a:cs typeface="Arial"/>
                        </a:rPr>
                        <a:t>M</a:t>
                      </a:r>
                      <a:endParaRPr lang="en-US" sz="1400" dirty="0">
                        <a:latin typeface="Arial"/>
                        <a:cs typeface="Arial"/>
                      </a:endParaRPr>
                    </a:p>
                  </a:txBody>
                  <a:tcPr/>
                </a:tc>
                <a:tc>
                  <a:txBody>
                    <a:bodyPr/>
                    <a:lstStyle/>
                    <a:p>
                      <a:r>
                        <a:rPr lang="en-US" sz="1400" dirty="0" smtClean="0">
                          <a:latin typeface="Arial"/>
                          <a:cs typeface="Arial"/>
                        </a:rPr>
                        <a:t>Kauai</a:t>
                      </a:r>
                      <a:r>
                        <a:rPr lang="en-US" sz="1400" baseline="0" dirty="0" smtClean="0">
                          <a:latin typeface="Arial"/>
                          <a:cs typeface="Arial"/>
                        </a:rPr>
                        <a:t> </a:t>
                      </a:r>
                      <a:endParaRPr lang="en-US" sz="1400" dirty="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a:cs typeface="Arial"/>
                        </a:rPr>
                        <a:t>English,</a:t>
                      </a:r>
                      <a:r>
                        <a:rPr lang="en-US" sz="1400" baseline="0" dirty="0" smtClean="0">
                          <a:latin typeface="Arial"/>
                          <a:cs typeface="Arial"/>
                        </a:rPr>
                        <a:t> Japanese, Pidgin</a:t>
                      </a:r>
                      <a:endParaRPr lang="en-US" sz="1400" dirty="0" smtClean="0">
                        <a:latin typeface="Arial"/>
                        <a:cs typeface="Aria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solidFill>
                            <a:schemeClr val="dk1"/>
                          </a:solidFill>
                          <a:latin typeface="Arial"/>
                          <a:ea typeface="+mn-ea"/>
                          <a:cs typeface="Arial"/>
                        </a:rPr>
                        <a:t>English, </a:t>
                      </a:r>
                      <a:r>
                        <a:rPr kumimoji="0" lang="en-US" sz="1400" kern="0" baseline="0" dirty="0" smtClean="0">
                          <a:solidFill>
                            <a:schemeClr val="tx1"/>
                          </a:solidFill>
                          <a:latin typeface="Arial"/>
                          <a:ea typeface="+mn-ea"/>
                          <a:cs typeface="Arial"/>
                        </a:rPr>
                        <a:t>Filipino, </a:t>
                      </a:r>
                      <a:r>
                        <a:rPr kumimoji="0" lang="en-US" sz="1400" kern="1200" dirty="0" smtClean="0">
                          <a:solidFill>
                            <a:schemeClr val="dk1"/>
                          </a:solidFill>
                          <a:latin typeface="Arial"/>
                          <a:ea typeface="+mn-ea"/>
                          <a:cs typeface="Arial"/>
                        </a:rPr>
                        <a:t>Hawaiian, Pidgin</a:t>
                      </a:r>
                      <a:r>
                        <a:rPr kumimoji="0" lang="en-US" sz="1400" kern="0" dirty="0" smtClean="0">
                          <a:solidFill>
                            <a:schemeClr val="tx1"/>
                          </a:solidFill>
                          <a:latin typeface="Arial"/>
                          <a:ea typeface="+mn-ea"/>
                          <a:cs typeface="Arial"/>
                        </a:rPr>
                        <a:t>,</a:t>
                      </a:r>
                      <a:r>
                        <a:rPr kumimoji="0" lang="en-US" sz="1400" kern="0" baseline="0" dirty="0" smtClean="0">
                          <a:solidFill>
                            <a:schemeClr val="tx1"/>
                          </a:solidFill>
                          <a:latin typeface="Arial"/>
                          <a:ea typeface="+mn-ea"/>
                          <a:cs typeface="Arial"/>
                        </a:rPr>
                        <a:t> Visayan</a:t>
                      </a:r>
                      <a:endParaRPr lang="en-US" sz="1400" dirty="0" smtClean="0">
                        <a:latin typeface="Arial"/>
                        <a:cs typeface="Arial"/>
                      </a:endParaRPr>
                    </a:p>
                  </a:txBody>
                  <a:tcPr/>
                </a:tc>
              </a:tr>
              <a:tr h="555171">
                <a:tc>
                  <a:txBody>
                    <a:bodyPr/>
                    <a:lstStyle/>
                    <a:p>
                      <a:pPr marL="0" marR="0">
                        <a:spcBef>
                          <a:spcPts val="0"/>
                        </a:spcBef>
                        <a:spcAft>
                          <a:spcPts val="0"/>
                        </a:spcAft>
                        <a:tabLst>
                          <a:tab pos="2743200" algn="ctr"/>
                          <a:tab pos="5486400" algn="r"/>
                          <a:tab pos="400050" algn="ctr"/>
                          <a:tab pos="5486400" algn="r"/>
                        </a:tabLst>
                      </a:pPr>
                      <a:r>
                        <a:rPr lang="en-US" sz="1400" dirty="0" smtClean="0">
                          <a:solidFill>
                            <a:schemeClr val="tx1"/>
                          </a:solidFill>
                          <a:latin typeface="Arial"/>
                          <a:ea typeface="ＭＳ 明朝"/>
                          <a:cs typeface="Arial"/>
                        </a:rPr>
                        <a:t>Laura</a:t>
                      </a:r>
                      <a:endParaRPr lang="en-US" sz="1400" dirty="0">
                        <a:solidFill>
                          <a:schemeClr val="tx1"/>
                        </a:solidFill>
                        <a:latin typeface="Arial"/>
                        <a:ea typeface="ＭＳ 明朝"/>
                        <a:cs typeface="Arial"/>
                      </a:endParaRPr>
                    </a:p>
                  </a:txBody>
                  <a:tcPr marL="68580" marR="68580" marT="0" marB="0"/>
                </a:tc>
                <a:tc>
                  <a:txBody>
                    <a:bodyPr/>
                    <a:lstStyle/>
                    <a:p>
                      <a:r>
                        <a:rPr lang="en-US" sz="1400" dirty="0" smtClean="0">
                          <a:latin typeface="Arial"/>
                          <a:cs typeface="Arial"/>
                        </a:rPr>
                        <a:t>21</a:t>
                      </a:r>
                      <a:endParaRPr lang="en-US" sz="1400" dirty="0">
                        <a:latin typeface="Arial"/>
                        <a:cs typeface="Arial"/>
                      </a:endParaRPr>
                    </a:p>
                  </a:txBody>
                  <a:tcPr marT="48986" marB="48986"/>
                </a:tc>
                <a:tc>
                  <a:txBody>
                    <a:bodyPr/>
                    <a:lstStyle/>
                    <a:p>
                      <a:r>
                        <a:rPr lang="en-US" sz="1400" dirty="0" smtClean="0">
                          <a:latin typeface="Arial"/>
                          <a:cs typeface="Arial"/>
                        </a:rPr>
                        <a:t>F</a:t>
                      </a:r>
                      <a:endParaRPr lang="en-US" sz="1400" dirty="0">
                        <a:latin typeface="Arial"/>
                        <a:cs typeface="Arial"/>
                      </a:endParaRPr>
                    </a:p>
                  </a:txBody>
                  <a:tcPr marT="48986" marB="48986"/>
                </a:tc>
                <a:tc>
                  <a:txBody>
                    <a:bodyPr/>
                    <a:lstStyle/>
                    <a:p>
                      <a:r>
                        <a:rPr lang="en-US" sz="1400" dirty="0" smtClean="0">
                          <a:latin typeface="Arial"/>
                          <a:cs typeface="Arial"/>
                        </a:rPr>
                        <a:t>Kauai</a:t>
                      </a:r>
                      <a:endParaRPr lang="en-US" sz="1400" dirty="0">
                        <a:latin typeface="Arial"/>
                        <a:cs typeface="Arial"/>
                      </a:endParaRPr>
                    </a:p>
                  </a:txBody>
                  <a:tcPr marT="48986" marB="48986"/>
                </a:tc>
                <a:tc>
                  <a:txBody>
                    <a:bodyPr/>
                    <a:lstStyle/>
                    <a:p>
                      <a:r>
                        <a:rPr lang="en-US" sz="1400" dirty="0" smtClean="0">
                          <a:latin typeface="Arial"/>
                          <a:cs typeface="Arial"/>
                        </a:rPr>
                        <a:t>English, Hawaiian, Pidgin</a:t>
                      </a:r>
                      <a:endParaRPr lang="en-US" sz="1400" dirty="0">
                        <a:latin typeface="Arial"/>
                        <a:cs typeface="Arial"/>
                      </a:endParaRPr>
                    </a:p>
                  </a:txBody>
                  <a:tcPr marT="48986" marB="48986"/>
                </a:tc>
                <a:tc>
                  <a:txBody>
                    <a:bodyPr/>
                    <a:lstStyle/>
                    <a:p>
                      <a:r>
                        <a:rPr lang="en-US" sz="1400" dirty="0" smtClean="0">
                          <a:latin typeface="Arial"/>
                          <a:cs typeface="Arial"/>
                        </a:rPr>
                        <a:t>English, Hawaiian, </a:t>
                      </a:r>
                      <a:r>
                        <a:rPr lang="en-US" sz="1400" baseline="0" dirty="0" smtClean="0">
                          <a:latin typeface="Arial"/>
                          <a:cs typeface="Arial"/>
                        </a:rPr>
                        <a:t>Japanese, </a:t>
                      </a:r>
                      <a:r>
                        <a:rPr lang="en-US" sz="1400" dirty="0" smtClean="0">
                          <a:latin typeface="Arial"/>
                          <a:cs typeface="Arial"/>
                        </a:rPr>
                        <a:t>Pidgin</a:t>
                      </a:r>
                      <a:endParaRPr lang="en-US" sz="1400" dirty="0">
                        <a:latin typeface="Arial"/>
                        <a:cs typeface="Arial"/>
                      </a:endParaRPr>
                    </a:p>
                  </a:txBody>
                  <a:tcPr marT="48986" marB="48986"/>
                </a:tc>
              </a:tr>
              <a:tr h="461610">
                <a:tc>
                  <a:txBody>
                    <a:bodyPr/>
                    <a:lstStyle/>
                    <a:p>
                      <a:r>
                        <a:rPr lang="en-US" sz="1400" dirty="0" smtClean="0">
                          <a:solidFill>
                            <a:schemeClr val="tx1"/>
                          </a:solidFill>
                          <a:latin typeface="Arial"/>
                          <a:cs typeface="Arial"/>
                        </a:rPr>
                        <a:t>Chad</a:t>
                      </a:r>
                      <a:endParaRPr lang="en-US" sz="1400" dirty="0">
                        <a:solidFill>
                          <a:schemeClr val="tx1"/>
                        </a:solidFill>
                        <a:latin typeface="Arial"/>
                        <a:cs typeface="Arial"/>
                      </a:endParaRPr>
                    </a:p>
                  </a:txBody>
                  <a:tcPr/>
                </a:tc>
                <a:tc>
                  <a:txBody>
                    <a:bodyPr/>
                    <a:lstStyle/>
                    <a:p>
                      <a:r>
                        <a:rPr lang="en-US" sz="1400" dirty="0" smtClean="0">
                          <a:latin typeface="Arial"/>
                          <a:cs typeface="Arial"/>
                        </a:rPr>
                        <a:t>42</a:t>
                      </a:r>
                      <a:endParaRPr lang="en-US" sz="1400" dirty="0">
                        <a:latin typeface="Arial"/>
                        <a:cs typeface="Arial"/>
                      </a:endParaRPr>
                    </a:p>
                  </a:txBody>
                  <a:tcPr/>
                </a:tc>
                <a:tc>
                  <a:txBody>
                    <a:bodyPr/>
                    <a:lstStyle/>
                    <a:p>
                      <a:r>
                        <a:rPr lang="en-US" sz="1400" dirty="0" smtClean="0">
                          <a:latin typeface="Arial"/>
                          <a:cs typeface="Arial"/>
                        </a:rPr>
                        <a:t>M</a:t>
                      </a:r>
                      <a:endParaRPr lang="en-US" sz="1400" dirty="0">
                        <a:latin typeface="Arial"/>
                        <a:cs typeface="Arial"/>
                      </a:endParaRPr>
                    </a:p>
                  </a:txBody>
                  <a:tcPr/>
                </a:tc>
                <a:tc>
                  <a:txBody>
                    <a:bodyPr/>
                    <a:lstStyle/>
                    <a:p>
                      <a:r>
                        <a:rPr kumimoji="0" lang="en-US" sz="1400" kern="1200" dirty="0" smtClean="0">
                          <a:solidFill>
                            <a:schemeClr val="dk1"/>
                          </a:solidFill>
                          <a:latin typeface="Arial"/>
                          <a:ea typeface="+mn-ea"/>
                          <a:cs typeface="Arial"/>
                        </a:rPr>
                        <a:t>Kauai</a:t>
                      </a:r>
                      <a:endParaRPr lang="en-US" sz="1400" dirty="0">
                        <a:latin typeface="Arial"/>
                        <a:cs typeface="Arial"/>
                      </a:endParaRPr>
                    </a:p>
                  </a:txBody>
                  <a:tcPr/>
                </a:tc>
                <a:tc>
                  <a:txBody>
                    <a:bodyPr/>
                    <a:lstStyle/>
                    <a:p>
                      <a:r>
                        <a:rPr lang="en-US" sz="1400" dirty="0" smtClean="0">
                          <a:latin typeface="Arial"/>
                          <a:cs typeface="Arial"/>
                        </a:rPr>
                        <a:t>English, Japanese</a:t>
                      </a:r>
                      <a:endParaRPr lang="en-US" sz="1400" dirty="0">
                        <a:latin typeface="Arial"/>
                        <a:cs typeface="Arial"/>
                      </a:endParaRPr>
                    </a:p>
                  </a:txBody>
                  <a:tcPr/>
                </a:tc>
                <a:tc>
                  <a:txBody>
                    <a:bodyPr/>
                    <a:lstStyle/>
                    <a:p>
                      <a:r>
                        <a:rPr lang="en-US" sz="1400" dirty="0" smtClean="0">
                          <a:latin typeface="Arial"/>
                          <a:cs typeface="Arial"/>
                        </a:rPr>
                        <a:t>English, Japanese, Pidgin</a:t>
                      </a:r>
                      <a:endParaRPr lang="en-US" sz="1400" dirty="0">
                        <a:latin typeface="Arial"/>
                        <a:cs typeface="Arial"/>
                      </a:endParaRPr>
                    </a:p>
                  </a:txBody>
                  <a:tcPr/>
                </a:tc>
              </a:tr>
              <a:tr h="461610">
                <a:tc>
                  <a:txBody>
                    <a:bodyPr/>
                    <a:lstStyle/>
                    <a:p>
                      <a:pPr marL="0" marR="0">
                        <a:spcBef>
                          <a:spcPts val="0"/>
                        </a:spcBef>
                        <a:spcAft>
                          <a:spcPts val="0"/>
                        </a:spcAft>
                        <a:tabLst>
                          <a:tab pos="2743200" algn="ctr"/>
                          <a:tab pos="5486400" algn="r"/>
                          <a:tab pos="400050" algn="ctr"/>
                          <a:tab pos="5486400" algn="r"/>
                        </a:tabLst>
                      </a:pPr>
                      <a:r>
                        <a:rPr lang="en-US" sz="1400" dirty="0">
                          <a:solidFill>
                            <a:schemeClr val="tx1"/>
                          </a:solidFill>
                          <a:latin typeface="Arial"/>
                          <a:ea typeface="ＭＳ 明朝"/>
                          <a:cs typeface="Arial"/>
                        </a:rPr>
                        <a:t>Kai</a:t>
                      </a:r>
                    </a:p>
                  </a:txBody>
                  <a:tcPr marL="68580" marR="68580" marT="0" marB="0"/>
                </a:tc>
                <a:tc>
                  <a:txBody>
                    <a:bodyPr/>
                    <a:lstStyle/>
                    <a:p>
                      <a:r>
                        <a:rPr lang="en-US" sz="1400" dirty="0" smtClean="0">
                          <a:latin typeface="Arial"/>
                          <a:cs typeface="Arial"/>
                        </a:rPr>
                        <a:t>15</a:t>
                      </a:r>
                      <a:endParaRPr lang="en-US" sz="1400" dirty="0">
                        <a:latin typeface="Arial"/>
                        <a:cs typeface="Arial"/>
                      </a:endParaRPr>
                    </a:p>
                  </a:txBody>
                  <a:tcPr marT="48986" marB="48986"/>
                </a:tc>
                <a:tc>
                  <a:txBody>
                    <a:bodyPr/>
                    <a:lstStyle/>
                    <a:p>
                      <a:r>
                        <a:rPr lang="en-US" sz="1400" dirty="0" smtClean="0">
                          <a:latin typeface="Arial"/>
                          <a:cs typeface="Arial"/>
                        </a:rPr>
                        <a:t>M</a:t>
                      </a:r>
                      <a:endParaRPr lang="en-US" sz="1400" dirty="0">
                        <a:latin typeface="Arial"/>
                        <a:cs typeface="Arial"/>
                      </a:endParaRPr>
                    </a:p>
                  </a:txBody>
                  <a:tcPr marT="48986" marB="48986"/>
                </a:tc>
                <a:tc>
                  <a:txBody>
                    <a:bodyPr/>
                    <a:lstStyle/>
                    <a:p>
                      <a:r>
                        <a:rPr lang="en-US" sz="1400" dirty="0" smtClean="0">
                          <a:latin typeface="Arial"/>
                          <a:cs typeface="Arial"/>
                        </a:rPr>
                        <a:t>Maui</a:t>
                      </a:r>
                      <a:endParaRPr lang="en-US" sz="1400" dirty="0">
                        <a:latin typeface="Arial"/>
                        <a:cs typeface="Arial"/>
                      </a:endParaRPr>
                    </a:p>
                  </a:txBody>
                  <a:tcPr marT="48986" marB="48986"/>
                </a:tc>
                <a:tc>
                  <a:txBody>
                    <a:bodyPr/>
                    <a:lstStyle/>
                    <a:p>
                      <a:r>
                        <a:rPr lang="en-US" sz="1400" dirty="0" smtClean="0">
                          <a:latin typeface="Arial"/>
                          <a:cs typeface="Arial"/>
                        </a:rPr>
                        <a:t>English, Japanese</a:t>
                      </a:r>
                      <a:endParaRPr lang="en-US" sz="1400" dirty="0">
                        <a:latin typeface="Arial"/>
                        <a:cs typeface="Arial"/>
                      </a:endParaRPr>
                    </a:p>
                  </a:txBody>
                  <a:tcPr marT="48986" marB="48986"/>
                </a:tc>
                <a:tc>
                  <a:txBody>
                    <a:bodyPr/>
                    <a:lstStyle/>
                    <a:p>
                      <a:r>
                        <a:rPr lang="en-US" sz="1400" dirty="0" smtClean="0">
                          <a:latin typeface="Arial"/>
                          <a:cs typeface="Arial"/>
                        </a:rPr>
                        <a:t>English, Pidgin</a:t>
                      </a:r>
                      <a:endParaRPr lang="en-US" sz="1400" dirty="0">
                        <a:latin typeface="Arial"/>
                        <a:cs typeface="Arial"/>
                      </a:endParaRPr>
                    </a:p>
                  </a:txBody>
                  <a:tcPr marT="48986" marB="48986"/>
                </a:tc>
              </a:tr>
              <a:tr h="461610">
                <a:tc>
                  <a:txBody>
                    <a:bodyPr/>
                    <a:lstStyle/>
                    <a:p>
                      <a:r>
                        <a:rPr lang="en-US" sz="1400" dirty="0" smtClean="0">
                          <a:latin typeface="Arial"/>
                          <a:cs typeface="Arial"/>
                        </a:rPr>
                        <a:t>Lori</a:t>
                      </a:r>
                      <a:endParaRPr lang="en-US" sz="1400" dirty="0">
                        <a:latin typeface="Arial"/>
                        <a:cs typeface="Arial"/>
                      </a:endParaRPr>
                    </a:p>
                  </a:txBody>
                  <a:tcPr/>
                </a:tc>
                <a:tc>
                  <a:txBody>
                    <a:bodyPr/>
                    <a:lstStyle/>
                    <a:p>
                      <a:r>
                        <a:rPr lang="en-US" sz="1400" dirty="0" smtClean="0">
                          <a:latin typeface="Arial"/>
                          <a:cs typeface="Arial"/>
                        </a:rPr>
                        <a:t>53</a:t>
                      </a:r>
                      <a:endParaRPr lang="en-US" sz="1400" dirty="0">
                        <a:latin typeface="Arial"/>
                        <a:cs typeface="Arial"/>
                      </a:endParaRPr>
                    </a:p>
                  </a:txBody>
                  <a:tcPr/>
                </a:tc>
                <a:tc>
                  <a:txBody>
                    <a:bodyPr/>
                    <a:lstStyle/>
                    <a:p>
                      <a:r>
                        <a:rPr lang="en-US" sz="1400" dirty="0" smtClean="0">
                          <a:latin typeface="Arial"/>
                          <a:cs typeface="Arial"/>
                        </a:rPr>
                        <a:t>F</a:t>
                      </a:r>
                      <a:endParaRPr lang="en-US" sz="1400" dirty="0">
                        <a:latin typeface="Arial"/>
                        <a:cs typeface="Arial"/>
                      </a:endParaRPr>
                    </a:p>
                  </a:txBody>
                  <a:tcPr/>
                </a:tc>
                <a:tc>
                  <a:txBody>
                    <a:bodyPr/>
                    <a:lstStyle/>
                    <a:p>
                      <a:r>
                        <a:rPr lang="en-US" sz="1400" dirty="0" smtClean="0">
                          <a:latin typeface="Arial"/>
                          <a:cs typeface="Arial"/>
                        </a:rPr>
                        <a:t>Maui</a:t>
                      </a:r>
                      <a:endParaRPr lang="en-US" sz="1400" dirty="0">
                        <a:latin typeface="Arial"/>
                        <a:cs typeface="Arial"/>
                      </a:endParaRPr>
                    </a:p>
                  </a:txBody>
                  <a:tcPr/>
                </a:tc>
                <a:tc>
                  <a:txBody>
                    <a:bodyPr/>
                    <a:lstStyle/>
                    <a:p>
                      <a:r>
                        <a:rPr kumimoji="0" lang="en-US" sz="1400" kern="1200" dirty="0" smtClean="0">
                          <a:solidFill>
                            <a:schemeClr val="dk1"/>
                          </a:solidFill>
                          <a:latin typeface="Arial"/>
                          <a:ea typeface="+mn-ea"/>
                          <a:cs typeface="Arial"/>
                        </a:rPr>
                        <a:t>English, Japanese</a:t>
                      </a:r>
                      <a:endParaRPr lang="en-US" sz="1400" dirty="0">
                        <a:latin typeface="Arial"/>
                        <a:cs typeface="Arial"/>
                      </a:endParaRPr>
                    </a:p>
                  </a:txBody>
                  <a:tcPr/>
                </a:tc>
                <a:tc>
                  <a:txBody>
                    <a:bodyPr/>
                    <a:lstStyle/>
                    <a:p>
                      <a:r>
                        <a:rPr kumimoji="0" lang="en-US" sz="1400" kern="1200" baseline="0" dirty="0" smtClean="0">
                          <a:solidFill>
                            <a:schemeClr val="dk1"/>
                          </a:solidFill>
                          <a:latin typeface="Arial"/>
                          <a:ea typeface="+mn-ea"/>
                          <a:cs typeface="Arial"/>
                        </a:rPr>
                        <a:t>English, </a:t>
                      </a:r>
                      <a:r>
                        <a:rPr kumimoji="0" lang="en-US" sz="1400" kern="1200" dirty="0" smtClean="0">
                          <a:solidFill>
                            <a:schemeClr val="dk1"/>
                          </a:solidFill>
                          <a:latin typeface="Arial"/>
                          <a:ea typeface="+mn-ea"/>
                          <a:cs typeface="Arial"/>
                        </a:rPr>
                        <a:t>Japanese</a:t>
                      </a:r>
                      <a:endParaRPr lang="en-US" sz="1400" dirty="0">
                        <a:latin typeface="Arial"/>
                        <a:cs typeface="Arial"/>
                      </a:endParaRPr>
                    </a:p>
                  </a:txBody>
                  <a:tcPr/>
                </a:tc>
              </a:tr>
              <a:tr h="461610">
                <a:tc>
                  <a:txBody>
                    <a:bodyPr/>
                    <a:lstStyle/>
                    <a:p>
                      <a:pPr marL="0" marR="0">
                        <a:spcBef>
                          <a:spcPts val="0"/>
                        </a:spcBef>
                        <a:spcAft>
                          <a:spcPts val="0"/>
                        </a:spcAft>
                        <a:tabLst>
                          <a:tab pos="2743200" algn="ctr"/>
                          <a:tab pos="5486400" algn="r"/>
                          <a:tab pos="400050" algn="ctr"/>
                          <a:tab pos="5486400" algn="r"/>
                        </a:tabLst>
                      </a:pPr>
                      <a:r>
                        <a:rPr lang="en-US" sz="1400" dirty="0" err="1">
                          <a:solidFill>
                            <a:schemeClr val="tx1"/>
                          </a:solidFill>
                          <a:latin typeface="Arial"/>
                          <a:ea typeface="ＭＳ 明朝"/>
                          <a:cs typeface="Arial"/>
                        </a:rPr>
                        <a:t>Maile</a:t>
                      </a:r>
                      <a:endParaRPr lang="en-US" sz="1400" dirty="0">
                        <a:solidFill>
                          <a:schemeClr val="tx1"/>
                        </a:solidFill>
                        <a:latin typeface="Arial"/>
                        <a:ea typeface="ＭＳ 明朝"/>
                        <a:cs typeface="Arial"/>
                      </a:endParaRPr>
                    </a:p>
                  </a:txBody>
                  <a:tcPr marL="68580" marR="68580" marT="0" marB="0"/>
                </a:tc>
                <a:tc>
                  <a:txBody>
                    <a:bodyPr/>
                    <a:lstStyle/>
                    <a:p>
                      <a:r>
                        <a:rPr lang="en-US" sz="1400" dirty="0" smtClean="0">
                          <a:latin typeface="Arial"/>
                          <a:cs typeface="Arial"/>
                        </a:rPr>
                        <a:t>20</a:t>
                      </a:r>
                      <a:endParaRPr lang="en-US" sz="1400" dirty="0">
                        <a:latin typeface="Arial"/>
                        <a:cs typeface="Arial"/>
                      </a:endParaRPr>
                    </a:p>
                  </a:txBody>
                  <a:tcPr marT="48986" marB="48986"/>
                </a:tc>
                <a:tc>
                  <a:txBody>
                    <a:bodyPr/>
                    <a:lstStyle/>
                    <a:p>
                      <a:r>
                        <a:rPr lang="en-US" sz="1400" dirty="0" smtClean="0">
                          <a:latin typeface="Arial"/>
                          <a:cs typeface="Arial"/>
                        </a:rPr>
                        <a:t>F</a:t>
                      </a:r>
                      <a:endParaRPr lang="en-US" sz="1400" dirty="0">
                        <a:latin typeface="Arial"/>
                        <a:cs typeface="Arial"/>
                      </a:endParaRPr>
                    </a:p>
                  </a:txBody>
                  <a:tcPr marT="48986" marB="48986"/>
                </a:tc>
                <a:tc>
                  <a:txBody>
                    <a:bodyPr/>
                    <a:lstStyle/>
                    <a:p>
                      <a:r>
                        <a:rPr lang="en-US" sz="1400" dirty="0" smtClean="0">
                          <a:latin typeface="Arial"/>
                          <a:cs typeface="Arial"/>
                        </a:rPr>
                        <a:t>Oahu</a:t>
                      </a:r>
                      <a:endParaRPr lang="en-US" sz="1400" dirty="0">
                        <a:latin typeface="Arial"/>
                        <a:cs typeface="Arial"/>
                      </a:endParaRPr>
                    </a:p>
                  </a:txBody>
                  <a:tcPr marT="48986" marB="48986"/>
                </a:tc>
                <a:tc>
                  <a:txBody>
                    <a:bodyPr/>
                    <a:lstStyle/>
                    <a:p>
                      <a:r>
                        <a:rPr lang="en-US" sz="1400" dirty="0" smtClean="0">
                          <a:latin typeface="Arial"/>
                          <a:cs typeface="Arial"/>
                        </a:rPr>
                        <a:t>English,</a:t>
                      </a:r>
                      <a:r>
                        <a:rPr lang="en-US" sz="1400" baseline="0" dirty="0" smtClean="0">
                          <a:latin typeface="Arial"/>
                          <a:cs typeface="Arial"/>
                        </a:rPr>
                        <a:t> Pidgin</a:t>
                      </a:r>
                      <a:endParaRPr lang="en-US" sz="1400" dirty="0">
                        <a:latin typeface="Arial"/>
                        <a:cs typeface="Arial"/>
                      </a:endParaRPr>
                    </a:p>
                  </a:txBody>
                  <a:tcPr marT="48986" marB="48986"/>
                </a:tc>
                <a:tc>
                  <a:txBody>
                    <a:bodyPr/>
                    <a:lstStyle/>
                    <a:p>
                      <a:r>
                        <a:rPr lang="en-US" sz="1400" dirty="0" smtClean="0">
                          <a:latin typeface="Arial"/>
                          <a:cs typeface="Arial"/>
                        </a:rPr>
                        <a:t>English, Pidgin, Japanese</a:t>
                      </a:r>
                      <a:endParaRPr lang="en-US" sz="1400" dirty="0">
                        <a:latin typeface="Arial"/>
                        <a:cs typeface="Arial"/>
                      </a:endParaRPr>
                    </a:p>
                  </a:txBody>
                  <a:tcPr marT="48986" marB="48986"/>
                </a:tc>
              </a:tr>
              <a:tr h="461610">
                <a:tc>
                  <a:txBody>
                    <a:bodyPr/>
                    <a:lstStyle/>
                    <a:p>
                      <a:pPr marL="0" marR="0">
                        <a:spcBef>
                          <a:spcPts val="0"/>
                        </a:spcBef>
                        <a:spcAft>
                          <a:spcPts val="0"/>
                        </a:spcAft>
                        <a:tabLst>
                          <a:tab pos="2743200" algn="ctr"/>
                          <a:tab pos="5486400" algn="r"/>
                          <a:tab pos="400050" algn="ctr"/>
                          <a:tab pos="5486400" algn="r"/>
                        </a:tabLst>
                      </a:pPr>
                      <a:r>
                        <a:rPr lang="en-US" sz="1400" dirty="0" err="1" smtClean="0">
                          <a:solidFill>
                            <a:schemeClr val="tx1"/>
                          </a:solidFill>
                          <a:latin typeface="Arial"/>
                          <a:ea typeface="ＭＳ 明朝"/>
                          <a:cs typeface="Arial"/>
                        </a:rPr>
                        <a:t>Seiya</a:t>
                      </a:r>
                      <a:endParaRPr lang="en-US" sz="1400" dirty="0">
                        <a:solidFill>
                          <a:schemeClr val="tx1"/>
                        </a:solidFill>
                        <a:latin typeface="Arial"/>
                        <a:ea typeface="ＭＳ 明朝"/>
                        <a:cs typeface="Arial"/>
                      </a:endParaRPr>
                    </a:p>
                  </a:txBody>
                  <a:tcPr marL="68580" marR="68580" marT="0" marB="0"/>
                </a:tc>
                <a:tc>
                  <a:txBody>
                    <a:bodyPr/>
                    <a:lstStyle/>
                    <a:p>
                      <a:r>
                        <a:rPr lang="en-US" sz="1400" dirty="0" smtClean="0">
                          <a:latin typeface="Arial"/>
                          <a:cs typeface="Arial"/>
                        </a:rPr>
                        <a:t>22</a:t>
                      </a:r>
                      <a:endParaRPr lang="en-US" sz="1400" dirty="0">
                        <a:latin typeface="Arial"/>
                        <a:cs typeface="Arial"/>
                      </a:endParaRPr>
                    </a:p>
                  </a:txBody>
                  <a:tcPr marT="48986" marB="48986"/>
                </a:tc>
                <a:tc>
                  <a:txBody>
                    <a:bodyPr/>
                    <a:lstStyle/>
                    <a:p>
                      <a:r>
                        <a:rPr lang="en-US" sz="1400" dirty="0" smtClean="0">
                          <a:latin typeface="Arial"/>
                          <a:cs typeface="Arial"/>
                        </a:rPr>
                        <a:t>M</a:t>
                      </a:r>
                      <a:endParaRPr lang="en-US" sz="1400" dirty="0">
                        <a:latin typeface="Arial"/>
                        <a:cs typeface="Arial"/>
                      </a:endParaRPr>
                    </a:p>
                  </a:txBody>
                  <a:tcPr marT="48986" marB="48986"/>
                </a:tc>
                <a:tc>
                  <a:txBody>
                    <a:bodyPr/>
                    <a:lstStyle/>
                    <a:p>
                      <a:r>
                        <a:rPr lang="en-US" sz="1400" dirty="0" smtClean="0">
                          <a:latin typeface="Arial"/>
                          <a:cs typeface="Arial"/>
                        </a:rPr>
                        <a:t>Oahu</a:t>
                      </a:r>
                      <a:endParaRPr lang="en-US" sz="1400" dirty="0">
                        <a:latin typeface="Arial"/>
                        <a:cs typeface="Arial"/>
                      </a:endParaRPr>
                    </a:p>
                  </a:txBody>
                  <a:tcPr marT="48986" marB="48986"/>
                </a:tc>
                <a:tc>
                  <a:txBody>
                    <a:bodyPr/>
                    <a:lstStyle/>
                    <a:p>
                      <a:r>
                        <a:rPr lang="en-US" sz="1400" dirty="0" smtClean="0">
                          <a:latin typeface="Arial"/>
                          <a:cs typeface="Arial"/>
                        </a:rPr>
                        <a:t>English, Japanese</a:t>
                      </a:r>
                      <a:endParaRPr lang="en-US" sz="1400" dirty="0">
                        <a:latin typeface="Arial"/>
                        <a:cs typeface="Arial"/>
                      </a:endParaRPr>
                    </a:p>
                  </a:txBody>
                  <a:tcPr marT="48986" marB="48986"/>
                </a:tc>
                <a:tc>
                  <a:txBody>
                    <a:bodyPr/>
                    <a:lstStyle/>
                    <a:p>
                      <a:r>
                        <a:rPr lang="en-US" sz="1400" dirty="0" smtClean="0">
                          <a:latin typeface="Arial"/>
                          <a:cs typeface="Arial"/>
                        </a:rPr>
                        <a:t>English, Japanese</a:t>
                      </a:r>
                      <a:endParaRPr lang="en-US" sz="1400" dirty="0">
                        <a:latin typeface="Arial"/>
                        <a:cs typeface="Arial"/>
                      </a:endParaRPr>
                    </a:p>
                  </a:txBody>
                  <a:tcPr marT="48986" marB="48986"/>
                </a:tc>
              </a:tr>
              <a:tr h="548640">
                <a:tc>
                  <a:txBody>
                    <a:bodyPr/>
                    <a:lstStyle/>
                    <a:p>
                      <a:r>
                        <a:rPr lang="en-US" sz="1400" dirty="0" smtClean="0">
                          <a:latin typeface="Arial"/>
                          <a:cs typeface="Arial"/>
                        </a:rPr>
                        <a:t>Go</a:t>
                      </a:r>
                      <a:endParaRPr lang="en-US" sz="1400" dirty="0">
                        <a:latin typeface="Arial"/>
                        <a:cs typeface="Arial"/>
                      </a:endParaRPr>
                    </a:p>
                  </a:txBody>
                  <a:tcPr/>
                </a:tc>
                <a:tc>
                  <a:txBody>
                    <a:bodyPr/>
                    <a:lstStyle/>
                    <a:p>
                      <a:r>
                        <a:rPr lang="en-US" sz="1400" dirty="0" smtClean="0">
                          <a:latin typeface="Arial"/>
                          <a:cs typeface="Arial"/>
                        </a:rPr>
                        <a:t>64</a:t>
                      </a:r>
                      <a:endParaRPr lang="en-US" sz="1400" dirty="0">
                        <a:latin typeface="Arial"/>
                        <a:cs typeface="Arial"/>
                      </a:endParaRPr>
                    </a:p>
                  </a:txBody>
                  <a:tcPr/>
                </a:tc>
                <a:tc>
                  <a:txBody>
                    <a:bodyPr/>
                    <a:lstStyle/>
                    <a:p>
                      <a:r>
                        <a:rPr lang="en-US" sz="1400" dirty="0" smtClean="0">
                          <a:latin typeface="Arial"/>
                          <a:cs typeface="Arial"/>
                        </a:rPr>
                        <a:t>M</a:t>
                      </a:r>
                      <a:endParaRPr lang="en-US" sz="1400" dirty="0">
                        <a:latin typeface="Arial"/>
                        <a:cs typeface="Arial"/>
                      </a:endParaRPr>
                    </a:p>
                  </a:txBody>
                  <a:tcPr/>
                </a:tc>
                <a:tc>
                  <a:txBody>
                    <a:bodyPr/>
                    <a:lstStyle/>
                    <a:p>
                      <a:r>
                        <a:rPr lang="en-US" sz="1400" dirty="0" smtClean="0">
                          <a:latin typeface="Arial"/>
                          <a:cs typeface="Arial"/>
                        </a:rPr>
                        <a:t>Oahu</a:t>
                      </a:r>
                      <a:endParaRPr lang="en-US" sz="1400" dirty="0">
                        <a:latin typeface="Arial"/>
                        <a:cs typeface="Arial"/>
                      </a:endParaRPr>
                    </a:p>
                  </a:txBody>
                  <a:tcPr/>
                </a:tc>
                <a:tc>
                  <a:txBody>
                    <a:bodyPr/>
                    <a:lstStyle/>
                    <a:p>
                      <a:r>
                        <a:rPr kumimoji="0" lang="en-US" sz="1400" kern="1200" dirty="0" smtClean="0">
                          <a:solidFill>
                            <a:schemeClr val="dk1"/>
                          </a:solidFill>
                          <a:latin typeface="Arial"/>
                          <a:ea typeface="+mn-ea"/>
                          <a:cs typeface="Arial"/>
                        </a:rPr>
                        <a:t>English, </a:t>
                      </a:r>
                      <a:r>
                        <a:rPr kumimoji="0" lang="en-US" sz="1400" kern="1200" baseline="0" dirty="0" smtClean="0">
                          <a:solidFill>
                            <a:schemeClr val="tx1"/>
                          </a:solidFill>
                          <a:latin typeface="Arial"/>
                          <a:ea typeface="+mn-ea"/>
                          <a:cs typeface="Arial"/>
                        </a:rPr>
                        <a:t>Japanese, Pidgin</a:t>
                      </a:r>
                      <a:endParaRPr lang="en-US" sz="1400" dirty="0">
                        <a:latin typeface="Arial"/>
                        <a:cs typeface="Arial"/>
                      </a:endParaRPr>
                    </a:p>
                  </a:txBody>
                  <a:tcPr/>
                </a:tc>
                <a:tc>
                  <a:txBody>
                    <a:bodyPr/>
                    <a:lstStyle/>
                    <a:p>
                      <a:r>
                        <a:rPr kumimoji="0" lang="en-US" sz="1400" kern="1200" dirty="0" smtClean="0">
                          <a:solidFill>
                            <a:schemeClr val="dk1"/>
                          </a:solidFill>
                          <a:latin typeface="Arial"/>
                          <a:ea typeface="+mn-ea"/>
                          <a:cs typeface="Arial"/>
                        </a:rPr>
                        <a:t>English, Japanese, Pidgin</a:t>
                      </a:r>
                      <a:r>
                        <a:rPr lang="en-US" sz="1400" dirty="0" smtClean="0">
                          <a:latin typeface="Arial"/>
                          <a:cs typeface="Arial"/>
                        </a:rPr>
                        <a:t> </a:t>
                      </a:r>
                      <a:endParaRPr lang="en-US" sz="1400" dirty="0">
                        <a:latin typeface="Arial"/>
                        <a:cs typeface="Arial"/>
                      </a:endParaRPr>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lumMod val="75000"/>
                </a:schemeClr>
              </a:gs>
              <a:gs pos="100000">
                <a:srgbClr val="FFFFFF">
                  <a:alpha val="64000"/>
                </a:srgbClr>
              </a:gs>
            </a:gsLst>
            <a:lin ang="0" scaled="1"/>
            <a:tileRect/>
          </a:gradFill>
        </p:spPr>
        <p:txBody>
          <a:bodyPr/>
          <a:lstStyle/>
          <a:p>
            <a:r>
              <a:rPr lang="en-US" dirty="0" smtClean="0"/>
              <a:t>Methods</a:t>
            </a:r>
            <a:endParaRPr lang="en-US" dirty="0"/>
          </a:p>
        </p:txBody>
      </p:sp>
      <p:sp>
        <p:nvSpPr>
          <p:cNvPr id="3" name="Content Placeholder 2"/>
          <p:cNvSpPr>
            <a:spLocks noGrp="1"/>
          </p:cNvSpPr>
          <p:nvPr>
            <p:ph idx="1"/>
          </p:nvPr>
        </p:nvSpPr>
        <p:spPr>
          <a:xfrm>
            <a:off x="457200" y="1417637"/>
            <a:ext cx="8229600" cy="4967574"/>
          </a:xfrm>
        </p:spPr>
        <p:txBody>
          <a:bodyPr>
            <a:normAutofit fontScale="92500" lnSpcReduction="10000"/>
          </a:bodyPr>
          <a:lstStyle/>
          <a:p>
            <a:r>
              <a:rPr lang="en-US" dirty="0" smtClean="0"/>
              <a:t>Data Collection</a:t>
            </a:r>
          </a:p>
          <a:p>
            <a:pPr lvl="2">
              <a:buFont typeface="Arial"/>
              <a:buChar char="•"/>
            </a:pPr>
            <a:r>
              <a:rPr lang="en-US" dirty="0" smtClean="0"/>
              <a:t>Semi-structured interviews (30-60 minutes)</a:t>
            </a:r>
          </a:p>
          <a:p>
            <a:pPr lvl="3">
              <a:buFont typeface="Arial"/>
              <a:buChar char="•"/>
            </a:pPr>
            <a:r>
              <a:rPr lang="en-US" dirty="0" smtClean="0"/>
              <a:t>Active interview (Holstein &amp; </a:t>
            </a:r>
            <a:r>
              <a:rPr lang="en-US" dirty="0" err="1" smtClean="0"/>
              <a:t>Gubrium</a:t>
            </a:r>
            <a:r>
              <a:rPr lang="en-US" dirty="0" smtClean="0"/>
              <a:t>, 1995)</a:t>
            </a:r>
          </a:p>
          <a:p>
            <a:pPr lvl="2">
              <a:buFont typeface="Arial"/>
              <a:buChar char="•"/>
            </a:pPr>
            <a:r>
              <a:rPr lang="en-US" dirty="0" smtClean="0"/>
              <a:t>100 participants representing 5 islands</a:t>
            </a:r>
          </a:p>
          <a:p>
            <a:pPr lvl="2">
              <a:buFont typeface="Arial"/>
              <a:buChar char="•"/>
            </a:pPr>
            <a:r>
              <a:rPr lang="en-US" dirty="0" smtClean="0"/>
              <a:t>4 interviewers carried out the data collection</a:t>
            </a:r>
          </a:p>
          <a:p>
            <a:pPr lvl="2"/>
            <a:endParaRPr lang="en-US" dirty="0" smtClean="0"/>
          </a:p>
          <a:p>
            <a:r>
              <a:rPr lang="en-US" dirty="0" smtClean="0"/>
              <a:t>Data Analysis</a:t>
            </a:r>
          </a:p>
          <a:p>
            <a:pPr lvl="2">
              <a:buFont typeface="Arial"/>
              <a:buChar char="•"/>
            </a:pPr>
            <a:r>
              <a:rPr lang="en-US" dirty="0" smtClean="0"/>
              <a:t>Selection of 10 Japanese-identified &amp; 10 Hawaiian-identified participants (range of ages, islands)</a:t>
            </a:r>
          </a:p>
          <a:p>
            <a:pPr lvl="2">
              <a:buFont typeface="Arial"/>
              <a:buChar char="•"/>
            </a:pPr>
            <a:r>
              <a:rPr lang="en-US" dirty="0" smtClean="0"/>
              <a:t>Coding using Appraisal Theory for global analysis; inter-rater reliability</a:t>
            </a:r>
          </a:p>
          <a:p>
            <a:pPr lvl="2">
              <a:buFont typeface="Arial"/>
              <a:buChar char="•"/>
            </a:pPr>
            <a:r>
              <a:rPr lang="en-US" dirty="0" smtClean="0"/>
              <a:t>DA focusing on </a:t>
            </a:r>
            <a:r>
              <a:rPr lang="en-US" dirty="0" err="1" smtClean="0"/>
              <a:t>stancetaking</a:t>
            </a:r>
            <a:r>
              <a:rPr lang="en-US" dirty="0" smtClean="0"/>
              <a:t> and stance follows and implicit evaluative language outside of the sub-system of attitude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chemeClr val="accent5"/>
              </a:gs>
              <a:gs pos="100000">
                <a:srgbClr val="FFFFFF"/>
              </a:gs>
            </a:gsLst>
            <a:lin ang="0" scaled="1"/>
            <a:tileRect/>
          </a:gradFill>
        </p:spPr>
        <p:txBody>
          <a:bodyPr>
            <a:normAutofit fontScale="90000"/>
          </a:bodyPr>
          <a:lstStyle/>
          <a:p>
            <a:r>
              <a:rPr lang="en-US" dirty="0" smtClean="0"/>
              <a:t>Results of Hawaiian and Japanese appraisals by interviewees</a:t>
            </a:r>
            <a:endParaRPr lang="en-US" dirty="0"/>
          </a:p>
        </p:txBody>
      </p:sp>
      <p:sp>
        <p:nvSpPr>
          <p:cNvPr id="5" name="TextBox 4"/>
          <p:cNvSpPr txBox="1"/>
          <p:nvPr/>
        </p:nvSpPr>
        <p:spPr>
          <a:xfrm>
            <a:off x="1488443" y="2162812"/>
            <a:ext cx="1240168" cy="430887"/>
          </a:xfrm>
          <a:prstGeom prst="rect">
            <a:avLst/>
          </a:prstGeom>
          <a:noFill/>
        </p:spPr>
        <p:txBody>
          <a:bodyPr wrap="none" rtlCol="0">
            <a:spAutoFit/>
          </a:bodyPr>
          <a:lstStyle/>
          <a:p>
            <a:r>
              <a:rPr lang="en-US" sz="2200" dirty="0" smtClean="0"/>
              <a:t>Hawaiian</a:t>
            </a:r>
            <a:endParaRPr lang="en-US" sz="2200" dirty="0"/>
          </a:p>
        </p:txBody>
      </p:sp>
      <p:sp>
        <p:nvSpPr>
          <p:cNvPr id="6" name="TextBox 5"/>
          <p:cNvSpPr txBox="1"/>
          <p:nvPr/>
        </p:nvSpPr>
        <p:spPr>
          <a:xfrm>
            <a:off x="6092692" y="3770040"/>
            <a:ext cx="184666" cy="369332"/>
          </a:xfrm>
          <a:prstGeom prst="rect">
            <a:avLst/>
          </a:prstGeom>
          <a:noFill/>
        </p:spPr>
        <p:txBody>
          <a:bodyPr wrap="none" rtlCol="0">
            <a:spAutoFit/>
          </a:bodyPr>
          <a:lstStyle/>
          <a:p>
            <a:endParaRPr lang="en-US" dirty="0"/>
          </a:p>
        </p:txBody>
      </p:sp>
      <p:pic>
        <p:nvPicPr>
          <p:cNvPr id="10" name="Picture 9" descr="Screen Shot 2015-03-18 at 9.38.37 AM.png"/>
          <p:cNvPicPr>
            <a:picLocks noChangeAspect="1"/>
          </p:cNvPicPr>
          <p:nvPr/>
        </p:nvPicPr>
        <p:blipFill>
          <a:blip r:embed="rId3"/>
          <a:stretch>
            <a:fillRect/>
          </a:stretch>
        </p:blipFill>
        <p:spPr>
          <a:xfrm>
            <a:off x="71204" y="2666061"/>
            <a:ext cx="4385175" cy="3069623"/>
          </a:xfrm>
          <a:prstGeom prst="rect">
            <a:avLst/>
          </a:prstGeom>
        </p:spPr>
      </p:pic>
      <p:sp>
        <p:nvSpPr>
          <p:cNvPr id="11" name="TextBox 10"/>
          <p:cNvSpPr txBox="1"/>
          <p:nvPr/>
        </p:nvSpPr>
        <p:spPr>
          <a:xfrm>
            <a:off x="6534282" y="2176569"/>
            <a:ext cx="1232454" cy="430887"/>
          </a:xfrm>
          <a:prstGeom prst="rect">
            <a:avLst/>
          </a:prstGeom>
          <a:noFill/>
        </p:spPr>
        <p:txBody>
          <a:bodyPr wrap="none" rtlCol="0">
            <a:spAutoFit/>
          </a:bodyPr>
          <a:lstStyle/>
          <a:p>
            <a:r>
              <a:rPr lang="en-US" sz="2200" dirty="0" smtClean="0"/>
              <a:t>Japanese</a:t>
            </a:r>
            <a:endParaRPr lang="en-US" sz="2200" dirty="0"/>
          </a:p>
        </p:txBody>
      </p:sp>
      <p:pic>
        <p:nvPicPr>
          <p:cNvPr id="3" name="Picture 2" descr="Screen Shot 2015-03-20 at 1.19.2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7521" y="2593699"/>
            <a:ext cx="4566479" cy="3151039"/>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1984</TotalTime>
  <Words>3272</Words>
  <Application>Microsoft Macintosh PowerPoint</Application>
  <PresentationFormat>On-screen Show (4:3)</PresentationFormat>
  <Paragraphs>477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The role of the family in ethnolinguistic identity:  Japanese &amp; Hawaiian language histories  </vt:lpstr>
      <vt:lpstr>Research Questions</vt:lpstr>
      <vt:lpstr>The challenge of research design </vt:lpstr>
      <vt:lpstr>Attitude (Appraisal Theory)</vt:lpstr>
      <vt:lpstr>Context of the study</vt:lpstr>
      <vt:lpstr>Hawaiian-identified participants</vt:lpstr>
      <vt:lpstr>Japanese-identified participants</vt:lpstr>
      <vt:lpstr>Methods</vt:lpstr>
      <vt:lpstr>Results of Hawaiian and Japanese appraisals by interviewees</vt:lpstr>
      <vt:lpstr>Language attitudes as stances</vt:lpstr>
      <vt:lpstr>JAPANESE</vt:lpstr>
      <vt:lpstr>Wally’s family tree</vt:lpstr>
      <vt:lpstr>Family stances outweigh individual stances</vt:lpstr>
      <vt:lpstr>PowerPoint Presentation</vt:lpstr>
      <vt:lpstr>Seiya’s family tree</vt:lpstr>
      <vt:lpstr>Stance follows showing strong affect</vt:lpstr>
      <vt:lpstr>PowerPoint Presentation</vt:lpstr>
      <vt:lpstr>PowerPoint Presentation</vt:lpstr>
      <vt:lpstr>HAWAIIAN</vt:lpstr>
      <vt:lpstr>Moana’s family tree</vt:lpstr>
      <vt:lpstr>Lack of appreciation and affiliation with Hawaiian</vt:lpstr>
      <vt:lpstr>PowerPoint Presentation</vt:lpstr>
      <vt:lpstr>Pualei’s family tree</vt:lpstr>
      <vt:lpstr>Responding to negative stances of the current generation</vt:lpstr>
      <vt:lpstr>PowerPoint Presentation</vt:lpstr>
      <vt:lpstr>Pualei (+Hwn) vs. Moana (-Hwn)</vt:lpstr>
      <vt:lpstr>Selected References</vt:lpstr>
    </vt:vector>
  </TitlesOfParts>
  <Company>University of Hawaii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language attitudes in order to understand language maintenance and shift </dc:title>
  <dc:creator>Christina Higgins</dc:creator>
  <cp:lastModifiedBy>Christina Higgins</cp:lastModifiedBy>
  <cp:revision>87</cp:revision>
  <cp:lastPrinted>2015-03-20T19:06:17Z</cp:lastPrinted>
  <dcterms:created xsi:type="dcterms:W3CDTF">2015-03-23T16:22:21Z</dcterms:created>
  <dcterms:modified xsi:type="dcterms:W3CDTF">2015-11-05T02:48:09Z</dcterms:modified>
</cp:coreProperties>
</file>